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8"/>
  </p:notesMasterIdLst>
  <p:sldIdLst>
    <p:sldId id="257" r:id="rId2"/>
    <p:sldId id="471" r:id="rId3"/>
    <p:sldId id="481" r:id="rId4"/>
    <p:sldId id="515" r:id="rId5"/>
    <p:sldId id="483" r:id="rId6"/>
    <p:sldId id="537" r:id="rId7"/>
    <p:sldId id="487" r:id="rId8"/>
    <p:sldId id="485" r:id="rId9"/>
    <p:sldId id="490" r:id="rId10"/>
    <p:sldId id="538" r:id="rId11"/>
    <p:sldId id="489" r:id="rId12"/>
    <p:sldId id="486" r:id="rId13"/>
    <p:sldId id="488" r:id="rId14"/>
    <p:sldId id="491" r:id="rId15"/>
    <p:sldId id="495" r:id="rId16"/>
    <p:sldId id="492" r:id="rId17"/>
    <p:sldId id="496" r:id="rId18"/>
    <p:sldId id="493" r:id="rId19"/>
    <p:sldId id="497" r:id="rId20"/>
    <p:sldId id="506" r:id="rId21"/>
    <p:sldId id="507" r:id="rId22"/>
    <p:sldId id="494" r:id="rId23"/>
    <p:sldId id="498" r:id="rId24"/>
    <p:sldId id="508" r:id="rId25"/>
    <p:sldId id="512" r:id="rId26"/>
    <p:sldId id="509" r:id="rId27"/>
    <p:sldId id="510" r:id="rId28"/>
    <p:sldId id="513" r:id="rId29"/>
    <p:sldId id="514" r:id="rId30"/>
    <p:sldId id="511" r:id="rId31"/>
    <p:sldId id="539" r:id="rId32"/>
    <p:sldId id="532" r:id="rId33"/>
    <p:sldId id="516" r:id="rId34"/>
    <p:sldId id="518" r:id="rId35"/>
    <p:sldId id="519" r:id="rId36"/>
    <p:sldId id="520" r:id="rId37"/>
    <p:sldId id="540" r:id="rId38"/>
    <p:sldId id="521" r:id="rId39"/>
    <p:sldId id="523" r:id="rId40"/>
    <p:sldId id="527" r:id="rId41"/>
    <p:sldId id="528" r:id="rId42"/>
    <p:sldId id="535" r:id="rId43"/>
    <p:sldId id="541" r:id="rId44"/>
    <p:sldId id="536" r:id="rId45"/>
    <p:sldId id="530" r:id="rId46"/>
    <p:sldId id="361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B836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885"/>
    <p:restoredTop sz="96327"/>
  </p:normalViewPr>
  <p:slideViewPr>
    <p:cSldViewPr snapToGrid="0">
      <p:cViewPr varScale="1">
        <p:scale>
          <a:sx n="123" d="100"/>
          <a:sy n="123" d="100"/>
        </p:scale>
        <p:origin x="80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965489-FE6A-0441-86D9-D8127CE9BEB1}" type="datetimeFigureOut">
              <a:rPr lang="en-US" smtClean="0"/>
              <a:t>11/16/23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409957-5081-B945-8D07-08B254227C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4795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>
                <a:solidFill>
                  <a:srgbClr val="000000"/>
                </a:solidFill>
                <a:effectLst/>
                <a:latin typeface="Monaco" pitchFamily="2" charset="77"/>
              </a:rPr>
              <a:t>\</a:t>
            </a:r>
            <a:r>
              <a:rPr lang="en-CA" dirty="0" err="1">
                <a:solidFill>
                  <a:srgbClr val="000000"/>
                </a:solidFill>
                <a:effectLst/>
                <a:latin typeface="Monaco" pitchFamily="2" charset="77"/>
              </a:rPr>
              <a:t>mathbb</a:t>
            </a:r>
            <a:r>
              <a:rPr lang="en-CA" dirty="0">
                <a:solidFill>
                  <a:srgbClr val="000000"/>
                </a:solidFill>
                <a:effectLst/>
                <a:latin typeface="Monaco" pitchFamily="2" charset="77"/>
              </a:rPr>
              <a:t>{E}\</a:t>
            </a:r>
            <a:r>
              <a:rPr lang="en-CA" dirty="0" err="1">
                <a:solidFill>
                  <a:srgbClr val="000000"/>
                </a:solidFill>
                <a:effectLst/>
                <a:latin typeface="Monaco" pitchFamily="2" charset="77"/>
              </a:rPr>
              <a:t>Bigl</a:t>
            </a:r>
            <a:r>
              <a:rPr lang="en-CA" dirty="0">
                <a:solidFill>
                  <a:srgbClr val="000000"/>
                </a:solidFill>
                <a:effectLst/>
                <a:latin typeface="Monaco" pitchFamily="2" charset="77"/>
              </a:rPr>
              <a:t>[\</a:t>
            </a:r>
            <a:r>
              <a:rPr lang="en-CA" dirty="0" err="1">
                <a:solidFill>
                  <a:srgbClr val="000000"/>
                </a:solidFill>
                <a:effectLst/>
                <a:latin typeface="Monaco" pitchFamily="2" charset="77"/>
              </a:rPr>
              <a:t>mbox</a:t>
            </a:r>
            <a:r>
              <a:rPr lang="en-CA" dirty="0">
                <a:solidFill>
                  <a:srgbClr val="000000"/>
                </a:solidFill>
                <a:effectLst/>
                <a:latin typeface="Monaco" pitchFamily="2" charset="77"/>
              </a:rPr>
              <a:t>{g}[x]\</a:t>
            </a:r>
            <a:r>
              <a:rPr lang="en-CA" dirty="0" err="1">
                <a:solidFill>
                  <a:srgbClr val="000000"/>
                </a:solidFill>
                <a:effectLst/>
                <a:latin typeface="Monaco" pitchFamily="2" charset="77"/>
              </a:rPr>
              <a:t>Bigr</a:t>
            </a:r>
            <a:r>
              <a:rPr lang="en-CA" dirty="0">
                <a:solidFill>
                  <a:srgbClr val="000000"/>
                </a:solidFill>
                <a:effectLst/>
                <a:latin typeface="Monaco" pitchFamily="2" charset="77"/>
              </a:rPr>
              <a:t>] \</a:t>
            </a:r>
            <a:r>
              <a:rPr lang="en-CA" dirty="0" err="1">
                <a:solidFill>
                  <a:srgbClr val="000000"/>
                </a:solidFill>
                <a:effectLst/>
                <a:latin typeface="Monaco" pitchFamily="2" charset="77"/>
              </a:rPr>
              <a:t>approx</a:t>
            </a:r>
            <a:r>
              <a:rPr lang="en-CA" dirty="0">
                <a:solidFill>
                  <a:srgbClr val="000000"/>
                </a:solidFill>
                <a:effectLst/>
                <a:latin typeface="Monaco" pitchFamily="2" charset="77"/>
              </a:rPr>
              <a:t> \frac{1}{N}\sum_{n=1}^{N} \</a:t>
            </a:r>
            <a:r>
              <a:rPr lang="en-CA" dirty="0" err="1">
                <a:solidFill>
                  <a:srgbClr val="000000"/>
                </a:solidFill>
                <a:effectLst/>
                <a:latin typeface="Monaco" pitchFamily="2" charset="77"/>
              </a:rPr>
              <a:t>mbox</a:t>
            </a:r>
            <a:r>
              <a:rPr lang="en-CA" dirty="0">
                <a:solidFill>
                  <a:srgbClr val="000000"/>
                </a:solidFill>
                <a:effectLst/>
                <a:latin typeface="Monaco" pitchFamily="2" charset="77"/>
              </a:rPr>
              <a:t>{g}[</a:t>
            </a:r>
            <a:r>
              <a:rPr lang="en-CA" dirty="0" err="1">
                <a:solidFill>
                  <a:srgbClr val="000000"/>
                </a:solidFill>
                <a:effectLst/>
                <a:latin typeface="Monaco" pitchFamily="2" charset="77"/>
              </a:rPr>
              <a:t>x_n</a:t>
            </a:r>
            <a:r>
              <a:rPr lang="en-CA" dirty="0">
                <a:solidFill>
                  <a:srgbClr val="000000"/>
                </a:solidFill>
                <a:effectLst/>
                <a:latin typeface="Monaco" pitchFamily="2" charset="77"/>
              </a:rPr>
              <a:t>^*]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409957-5081-B945-8D07-08B254227C1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58045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>
                <a:solidFill>
                  <a:srgbClr val="000000"/>
                </a:solidFill>
                <a:effectLst/>
                <a:latin typeface="Monaco" pitchFamily="2" charset="77"/>
              </a:rPr>
              <a:t> \sigma^{2}_{f'} &amp;= \sigma_\Omega^2 \sum_{j=1}^{</a:t>
            </a:r>
            <a:r>
              <a:rPr lang="en-CA" dirty="0" err="1">
                <a:solidFill>
                  <a:srgbClr val="000000"/>
                </a:solidFill>
                <a:effectLst/>
                <a:latin typeface="Monaco" pitchFamily="2" charset="77"/>
              </a:rPr>
              <a:t>D_h</a:t>
            </a:r>
            <a:r>
              <a:rPr lang="en-CA" dirty="0">
                <a:solidFill>
                  <a:srgbClr val="000000"/>
                </a:solidFill>
                <a:effectLst/>
                <a:latin typeface="Monaco" pitchFamily="2" charset="77"/>
              </a:rPr>
              <a:t>} \Expected\left[h_{j}^2\right]\\</a:t>
            </a:r>
          </a:p>
          <a:p>
            <a:r>
              <a:rPr lang="en-CA" dirty="0">
                <a:solidFill>
                  <a:srgbClr val="000000"/>
                </a:solidFill>
                <a:effectLst/>
                <a:latin typeface="Monaco" pitchFamily="2" charset="77"/>
              </a:rPr>
              <a:t>&amp; =\sigma_\Omega^2 \sum_{j=1}^{</a:t>
            </a:r>
            <a:r>
              <a:rPr lang="en-CA" dirty="0" err="1">
                <a:solidFill>
                  <a:srgbClr val="000000"/>
                </a:solidFill>
                <a:effectLst/>
                <a:latin typeface="Monaco" pitchFamily="2" charset="77"/>
              </a:rPr>
              <a:t>D_h</a:t>
            </a:r>
            <a:r>
              <a:rPr lang="en-CA" dirty="0">
                <a:solidFill>
                  <a:srgbClr val="000000"/>
                </a:solidFill>
                <a:effectLst/>
                <a:latin typeface="Monaco" pitchFamily="2" charset="77"/>
              </a:rPr>
              <a:t>} \Expected\left[\</a:t>
            </a:r>
            <a:r>
              <a:rPr lang="en-CA" dirty="0" err="1">
                <a:solidFill>
                  <a:srgbClr val="000000"/>
                </a:solidFill>
                <a:effectLst/>
                <a:latin typeface="Monaco" pitchFamily="2" charset="77"/>
              </a:rPr>
              <a:t>mbox</a:t>
            </a:r>
            <a:r>
              <a:rPr lang="en-CA" dirty="0">
                <a:solidFill>
                  <a:srgbClr val="000000"/>
                </a:solidFill>
                <a:effectLst/>
                <a:latin typeface="Monaco" pitchFamily="2" charset="77"/>
              </a:rPr>
              <a:t>{</a:t>
            </a:r>
            <a:r>
              <a:rPr lang="en-CA" dirty="0" err="1">
                <a:solidFill>
                  <a:srgbClr val="000000"/>
                </a:solidFill>
                <a:effectLst/>
                <a:latin typeface="Monaco" pitchFamily="2" charset="77"/>
              </a:rPr>
              <a:t>ReLU</a:t>
            </a:r>
            <a:r>
              <a:rPr lang="en-CA" dirty="0">
                <a:solidFill>
                  <a:srgbClr val="000000"/>
                </a:solidFill>
                <a:effectLst/>
                <a:latin typeface="Monaco" pitchFamily="2" charset="77"/>
              </a:rPr>
              <a:t>}[f_{j}]^2\right]\\</a:t>
            </a:r>
          </a:p>
          <a:p>
            <a:r>
              <a:rPr lang="en-CA" dirty="0">
                <a:solidFill>
                  <a:srgbClr val="000000"/>
                </a:solidFill>
                <a:effectLst/>
                <a:latin typeface="Monaco" pitchFamily="2" charset="77"/>
              </a:rPr>
              <a:t>&amp; =\sigma_\Omega^2 \sum_{j=1}^{</a:t>
            </a:r>
            <a:r>
              <a:rPr lang="en-CA" dirty="0" err="1">
                <a:solidFill>
                  <a:srgbClr val="000000"/>
                </a:solidFill>
                <a:effectLst/>
                <a:latin typeface="Monaco" pitchFamily="2" charset="77"/>
              </a:rPr>
              <a:t>D_h</a:t>
            </a:r>
            <a:r>
              <a:rPr lang="en-CA" dirty="0">
                <a:solidFill>
                  <a:srgbClr val="000000"/>
                </a:solidFill>
                <a:effectLst/>
                <a:latin typeface="Monaco" pitchFamily="2" charset="77"/>
              </a:rPr>
              <a:t>} \int_{-\</a:t>
            </a:r>
            <a:r>
              <a:rPr lang="en-CA" dirty="0" err="1">
                <a:solidFill>
                  <a:srgbClr val="000000"/>
                </a:solidFill>
                <a:effectLst/>
                <a:latin typeface="Monaco" pitchFamily="2" charset="77"/>
              </a:rPr>
              <a:t>infty</a:t>
            </a:r>
            <a:r>
              <a:rPr lang="en-CA" dirty="0">
                <a:solidFill>
                  <a:srgbClr val="000000"/>
                </a:solidFill>
                <a:effectLst/>
                <a:latin typeface="Monaco" pitchFamily="2" charset="77"/>
              </a:rPr>
              <a:t>}^{\</a:t>
            </a:r>
            <a:r>
              <a:rPr lang="en-CA" dirty="0" err="1">
                <a:solidFill>
                  <a:srgbClr val="000000"/>
                </a:solidFill>
                <a:effectLst/>
                <a:latin typeface="Monaco" pitchFamily="2" charset="77"/>
              </a:rPr>
              <a:t>infty</a:t>
            </a:r>
            <a:r>
              <a:rPr lang="en-CA" dirty="0">
                <a:solidFill>
                  <a:srgbClr val="000000"/>
                </a:solidFill>
                <a:effectLst/>
                <a:latin typeface="Monaco" pitchFamily="2" charset="77"/>
              </a:rPr>
              <a:t>}\</a:t>
            </a:r>
            <a:r>
              <a:rPr lang="en-CA" dirty="0" err="1">
                <a:solidFill>
                  <a:srgbClr val="000000"/>
                </a:solidFill>
                <a:effectLst/>
                <a:latin typeface="Monaco" pitchFamily="2" charset="77"/>
              </a:rPr>
              <a:t>mbox</a:t>
            </a:r>
            <a:r>
              <a:rPr lang="en-CA" dirty="0">
                <a:solidFill>
                  <a:srgbClr val="000000"/>
                </a:solidFill>
                <a:effectLst/>
                <a:latin typeface="Monaco" pitchFamily="2" charset="77"/>
              </a:rPr>
              <a:t>{</a:t>
            </a:r>
            <a:r>
              <a:rPr lang="en-CA" dirty="0" err="1">
                <a:solidFill>
                  <a:srgbClr val="000000"/>
                </a:solidFill>
                <a:effectLst/>
                <a:latin typeface="Monaco" pitchFamily="2" charset="77"/>
              </a:rPr>
              <a:t>ReLU</a:t>
            </a:r>
            <a:r>
              <a:rPr lang="en-CA" dirty="0">
                <a:solidFill>
                  <a:srgbClr val="000000"/>
                </a:solidFill>
                <a:effectLst/>
                <a:latin typeface="Monaco" pitchFamily="2" charset="77"/>
              </a:rPr>
              <a:t>}[f_{j}]^2 </a:t>
            </a:r>
            <a:r>
              <a:rPr lang="en-CA" dirty="0" err="1">
                <a:solidFill>
                  <a:srgbClr val="000000"/>
                </a:solidFill>
                <a:effectLst/>
                <a:latin typeface="Monaco" pitchFamily="2" charset="77"/>
              </a:rPr>
              <a:t>Pr</a:t>
            </a:r>
            <a:r>
              <a:rPr lang="en-CA" dirty="0">
                <a:solidFill>
                  <a:srgbClr val="000000"/>
                </a:solidFill>
                <a:effectLst/>
                <a:latin typeface="Monaco" pitchFamily="2" charset="77"/>
              </a:rPr>
              <a:t>(</a:t>
            </a:r>
            <a:r>
              <a:rPr lang="en-CA" dirty="0" err="1">
                <a:solidFill>
                  <a:srgbClr val="000000"/>
                </a:solidFill>
                <a:effectLst/>
                <a:latin typeface="Monaco" pitchFamily="2" charset="77"/>
              </a:rPr>
              <a:t>f_j</a:t>
            </a:r>
            <a:r>
              <a:rPr lang="en-CA" dirty="0">
                <a:solidFill>
                  <a:srgbClr val="000000"/>
                </a:solidFill>
                <a:effectLst/>
                <a:latin typeface="Monaco" pitchFamily="2" charset="77"/>
              </a:rPr>
              <a:t>) </a:t>
            </a:r>
            <a:r>
              <a:rPr lang="en-CA" dirty="0" err="1">
                <a:solidFill>
                  <a:srgbClr val="000000"/>
                </a:solidFill>
                <a:effectLst/>
                <a:latin typeface="Monaco" pitchFamily="2" charset="77"/>
              </a:rPr>
              <a:t>df</a:t>
            </a:r>
            <a:r>
              <a:rPr lang="en-CA" dirty="0">
                <a:solidFill>
                  <a:srgbClr val="000000"/>
                </a:solidFill>
                <a:effectLst/>
                <a:latin typeface="Monaco" pitchFamily="2" charset="77"/>
              </a:rPr>
              <a:t>_{j}\\</a:t>
            </a:r>
          </a:p>
          <a:p>
            <a:r>
              <a:rPr lang="en-CA" dirty="0">
                <a:solidFill>
                  <a:srgbClr val="000000"/>
                </a:solidFill>
                <a:effectLst/>
                <a:latin typeface="Monaco" pitchFamily="2" charset="77"/>
              </a:rPr>
              <a:t>&amp; =\sigma_\Omega^2 \sum_{j=1}^{</a:t>
            </a:r>
            <a:r>
              <a:rPr lang="en-CA" dirty="0" err="1">
                <a:solidFill>
                  <a:srgbClr val="000000"/>
                </a:solidFill>
                <a:effectLst/>
                <a:latin typeface="Monaco" pitchFamily="2" charset="77"/>
              </a:rPr>
              <a:t>D_h</a:t>
            </a:r>
            <a:r>
              <a:rPr lang="en-CA" dirty="0">
                <a:solidFill>
                  <a:srgbClr val="000000"/>
                </a:solidFill>
                <a:effectLst/>
                <a:latin typeface="Monaco" pitchFamily="2" charset="77"/>
              </a:rPr>
              <a:t>} \int_{-\</a:t>
            </a:r>
            <a:r>
              <a:rPr lang="en-CA" dirty="0" err="1">
                <a:solidFill>
                  <a:srgbClr val="000000"/>
                </a:solidFill>
                <a:effectLst/>
                <a:latin typeface="Monaco" pitchFamily="2" charset="77"/>
              </a:rPr>
              <a:t>infty</a:t>
            </a:r>
            <a:r>
              <a:rPr lang="en-CA" dirty="0">
                <a:solidFill>
                  <a:srgbClr val="000000"/>
                </a:solidFill>
                <a:effectLst/>
                <a:latin typeface="Monaco" pitchFamily="2" charset="77"/>
              </a:rPr>
              <a:t>}^{\</a:t>
            </a:r>
            <a:r>
              <a:rPr lang="en-CA" dirty="0" err="1">
                <a:solidFill>
                  <a:srgbClr val="000000"/>
                </a:solidFill>
                <a:effectLst/>
                <a:latin typeface="Monaco" pitchFamily="2" charset="77"/>
              </a:rPr>
              <a:t>infty</a:t>
            </a:r>
            <a:r>
              <a:rPr lang="en-CA" dirty="0">
                <a:solidFill>
                  <a:srgbClr val="000000"/>
                </a:solidFill>
                <a:effectLst/>
                <a:latin typeface="Monaco" pitchFamily="2" charset="77"/>
              </a:rPr>
              <a:t>}(\</a:t>
            </a:r>
            <a:r>
              <a:rPr lang="en-CA" dirty="0" err="1">
                <a:solidFill>
                  <a:srgbClr val="000000"/>
                </a:solidFill>
                <a:effectLst/>
                <a:latin typeface="Monaco" pitchFamily="2" charset="77"/>
              </a:rPr>
              <a:t>mathbb</a:t>
            </a:r>
            <a:r>
              <a:rPr lang="en-CA" dirty="0">
                <a:solidFill>
                  <a:srgbClr val="000000"/>
                </a:solidFill>
                <a:effectLst/>
                <a:latin typeface="Monaco" pitchFamily="2" charset="77"/>
              </a:rPr>
              <a:t>{I}[f_{j}&gt;0]f_{j})^2 </a:t>
            </a:r>
            <a:r>
              <a:rPr lang="en-CA" dirty="0" err="1">
                <a:solidFill>
                  <a:srgbClr val="000000"/>
                </a:solidFill>
                <a:effectLst/>
                <a:latin typeface="Monaco" pitchFamily="2" charset="77"/>
              </a:rPr>
              <a:t>Pr</a:t>
            </a:r>
            <a:r>
              <a:rPr lang="en-CA" dirty="0">
                <a:solidFill>
                  <a:srgbClr val="000000"/>
                </a:solidFill>
                <a:effectLst/>
                <a:latin typeface="Monaco" pitchFamily="2" charset="77"/>
              </a:rPr>
              <a:t>(</a:t>
            </a:r>
            <a:r>
              <a:rPr lang="en-CA" dirty="0" err="1">
                <a:solidFill>
                  <a:srgbClr val="000000"/>
                </a:solidFill>
                <a:effectLst/>
                <a:latin typeface="Monaco" pitchFamily="2" charset="77"/>
              </a:rPr>
              <a:t>f_j</a:t>
            </a:r>
            <a:r>
              <a:rPr lang="en-CA" dirty="0">
                <a:solidFill>
                  <a:srgbClr val="000000"/>
                </a:solidFill>
                <a:effectLst/>
                <a:latin typeface="Monaco" pitchFamily="2" charset="77"/>
              </a:rPr>
              <a:t>) </a:t>
            </a:r>
            <a:r>
              <a:rPr lang="en-CA" dirty="0" err="1">
                <a:solidFill>
                  <a:srgbClr val="000000"/>
                </a:solidFill>
                <a:effectLst/>
                <a:latin typeface="Monaco" pitchFamily="2" charset="77"/>
              </a:rPr>
              <a:t>df</a:t>
            </a:r>
            <a:r>
              <a:rPr lang="en-CA" dirty="0">
                <a:solidFill>
                  <a:srgbClr val="000000"/>
                </a:solidFill>
                <a:effectLst/>
                <a:latin typeface="Monaco" pitchFamily="2" charset="77"/>
              </a:rPr>
              <a:t>_{j}\\</a:t>
            </a:r>
          </a:p>
          <a:p>
            <a:r>
              <a:rPr lang="en-CA" dirty="0">
                <a:solidFill>
                  <a:srgbClr val="000000"/>
                </a:solidFill>
                <a:effectLst/>
                <a:latin typeface="Monaco" pitchFamily="2" charset="77"/>
              </a:rPr>
              <a:t>&amp; =\sigma_\Omega^2 \sum_{j=1}^{</a:t>
            </a:r>
            <a:r>
              <a:rPr lang="en-CA" dirty="0" err="1">
                <a:solidFill>
                  <a:srgbClr val="000000"/>
                </a:solidFill>
                <a:effectLst/>
                <a:latin typeface="Monaco" pitchFamily="2" charset="77"/>
              </a:rPr>
              <a:t>D_h</a:t>
            </a:r>
            <a:r>
              <a:rPr lang="en-CA" dirty="0">
                <a:solidFill>
                  <a:srgbClr val="000000"/>
                </a:solidFill>
                <a:effectLst/>
                <a:latin typeface="Monaco" pitchFamily="2" charset="77"/>
              </a:rPr>
              <a:t>} \int_{0}^{\</a:t>
            </a:r>
            <a:r>
              <a:rPr lang="en-CA" dirty="0" err="1">
                <a:solidFill>
                  <a:srgbClr val="000000"/>
                </a:solidFill>
                <a:effectLst/>
                <a:latin typeface="Monaco" pitchFamily="2" charset="77"/>
              </a:rPr>
              <a:t>infty</a:t>
            </a:r>
            <a:r>
              <a:rPr lang="en-CA" dirty="0">
                <a:solidFill>
                  <a:srgbClr val="000000"/>
                </a:solidFill>
                <a:effectLst/>
                <a:latin typeface="Monaco" pitchFamily="2" charset="77"/>
              </a:rPr>
              <a:t>}f_{j}^2 </a:t>
            </a:r>
            <a:r>
              <a:rPr lang="en-CA" dirty="0" err="1">
                <a:solidFill>
                  <a:srgbClr val="000000"/>
                </a:solidFill>
                <a:effectLst/>
                <a:latin typeface="Monaco" pitchFamily="2" charset="77"/>
              </a:rPr>
              <a:t>Pr</a:t>
            </a:r>
            <a:r>
              <a:rPr lang="en-CA" dirty="0">
                <a:solidFill>
                  <a:srgbClr val="000000"/>
                </a:solidFill>
                <a:effectLst/>
                <a:latin typeface="Monaco" pitchFamily="2" charset="77"/>
              </a:rPr>
              <a:t>(</a:t>
            </a:r>
            <a:r>
              <a:rPr lang="en-CA" dirty="0" err="1">
                <a:solidFill>
                  <a:srgbClr val="000000"/>
                </a:solidFill>
                <a:effectLst/>
                <a:latin typeface="Monaco" pitchFamily="2" charset="77"/>
              </a:rPr>
              <a:t>f_j</a:t>
            </a:r>
            <a:r>
              <a:rPr lang="en-CA" dirty="0">
                <a:solidFill>
                  <a:srgbClr val="000000"/>
                </a:solidFill>
                <a:effectLst/>
                <a:latin typeface="Monaco" pitchFamily="2" charset="77"/>
              </a:rPr>
              <a:t>) </a:t>
            </a:r>
            <a:r>
              <a:rPr lang="en-CA" dirty="0" err="1">
                <a:solidFill>
                  <a:srgbClr val="000000"/>
                </a:solidFill>
                <a:effectLst/>
                <a:latin typeface="Monaco" pitchFamily="2" charset="77"/>
              </a:rPr>
              <a:t>df</a:t>
            </a:r>
            <a:r>
              <a:rPr lang="en-CA" dirty="0">
                <a:solidFill>
                  <a:srgbClr val="000000"/>
                </a:solidFill>
                <a:effectLst/>
                <a:latin typeface="Monaco" pitchFamily="2" charset="77"/>
              </a:rPr>
              <a:t>_{j}\\</a:t>
            </a:r>
          </a:p>
          <a:p>
            <a:r>
              <a:rPr lang="en-CA" dirty="0">
                <a:solidFill>
                  <a:srgbClr val="000000"/>
                </a:solidFill>
                <a:effectLst/>
                <a:latin typeface="Monaco" pitchFamily="2" charset="77"/>
              </a:rPr>
              <a:t>&amp; =\sigma_\Omega^2 \sum_{j=1}^{</a:t>
            </a:r>
            <a:r>
              <a:rPr lang="en-CA" dirty="0" err="1">
                <a:solidFill>
                  <a:srgbClr val="000000"/>
                </a:solidFill>
                <a:effectLst/>
                <a:latin typeface="Monaco" pitchFamily="2" charset="77"/>
              </a:rPr>
              <a:t>D_h</a:t>
            </a:r>
            <a:r>
              <a:rPr lang="en-CA" dirty="0">
                <a:solidFill>
                  <a:srgbClr val="000000"/>
                </a:solidFill>
                <a:effectLst/>
                <a:latin typeface="Monaco" pitchFamily="2" charset="77"/>
              </a:rPr>
              <a:t>} \frac{\sigma^2_{f}}{2} = \frac{D_{h}\sigma_\Omega^2\sigma^2_{f}}{2} 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409957-5081-B945-8D07-08B254227C12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10355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97A0-37D2-654A-874F-99FA23BC11A3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8873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246E0-A1AB-55EC-A48C-F6A79C2928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92EEE5-A6D8-4932-2DDD-0F70E9F470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81344B-9B8C-9CB0-8F77-B550BFAFB0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E4B3C-43C9-C846-9A92-BF72B4DF0572}" type="datetimeFigureOut">
              <a:rPr lang="en-US" smtClean="0"/>
              <a:t>11/16/23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8694AD-2BCA-7D18-416B-C72C74527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B39B50-95BE-1890-37F6-DB182D0C3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FC7B5-209D-9E45-BB52-6F54596D03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1500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C7402F-76BB-45CE-23EA-E478932AE4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70C91E-E612-8685-5826-A48C94B830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59B1A0-6ED6-BE00-9FB8-54282052B8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E4B3C-43C9-C846-9A92-BF72B4DF0572}" type="datetimeFigureOut">
              <a:rPr lang="en-US" smtClean="0"/>
              <a:t>11/16/23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C2FB59-2973-50D7-D000-A8404F4237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E0DAA4-BBB7-98B0-C794-BE08C9B0F4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FC7B5-209D-9E45-BB52-6F54596D03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8706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99A6452-1424-B452-BDA5-964AF8552A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22E469F-2D56-2716-954D-C66055BEDC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5EBF74-D67C-1585-1349-9837657117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E4B3C-43C9-C846-9A92-BF72B4DF0572}" type="datetimeFigureOut">
              <a:rPr lang="en-US" smtClean="0"/>
              <a:t>11/16/23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30A51F-4DD7-04E7-28FD-AA3546CA50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C9433B-8EC6-0A63-60BD-90A898E793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FC7B5-209D-9E45-BB52-6F54596D03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1545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3D1461-B52E-C72B-B831-B812A1771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2779F6-C188-0A56-0BCC-D6011347F1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795766-4708-86ED-0877-F07D919178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E4B3C-43C9-C846-9A92-BF72B4DF0572}" type="datetimeFigureOut">
              <a:rPr lang="en-US" smtClean="0"/>
              <a:t>11/16/23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609100-5059-8572-BE0F-58F466E7D0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E4F718-D5A8-2131-D4DF-64475B354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FC7B5-209D-9E45-BB52-6F54596D03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5448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059F51-770C-53D4-AF74-76FA5DB21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BF7E70-E3E1-72FF-E6F3-D34696618D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890542-169F-3F13-F1FF-2143057BC1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E4B3C-43C9-C846-9A92-BF72B4DF0572}" type="datetimeFigureOut">
              <a:rPr lang="en-US" smtClean="0"/>
              <a:t>11/16/23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786144-48A8-2884-C381-B68C036D80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951277-7FE4-736A-6F8F-9843B7A833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FC7B5-209D-9E45-BB52-6F54596D03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1703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A191F-2E8F-2459-CB83-EC827E8BAD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7B894D-8E3F-59D8-19BC-E8CDBDB010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FE4DC1-B35C-D259-B4EE-C59A2A2669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45D9A6-8CD2-B378-BCFC-0EBE04C644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E4B3C-43C9-C846-9A92-BF72B4DF0572}" type="datetimeFigureOut">
              <a:rPr lang="en-US" smtClean="0"/>
              <a:t>11/16/23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ABDEE9-F45B-0B35-13D5-9806A800F6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FF19FA-16EF-5D84-892D-20C2551DDE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FC7B5-209D-9E45-BB52-6F54596D03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6528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1B804-9858-0AE4-922D-92A86B2C36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9B72A2-7BAC-4117-CB2C-132012C423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D62CCF-CDDC-B055-B97D-319EDB400C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EB6E535-D231-21BB-47F6-C25359CEB80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9988464-08F5-F315-C6B8-7D2EF9AC435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93F7CF-73A3-9C8A-8032-1310063EE2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E4B3C-43C9-C846-9A92-BF72B4DF0572}" type="datetimeFigureOut">
              <a:rPr lang="en-US" smtClean="0"/>
              <a:t>11/16/23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04156A7-77CB-F339-69DF-5E014BC4E3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A799242-B3EB-B853-EA83-2AE9A11F0F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FC7B5-209D-9E45-BB52-6F54596D03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5903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D16687-917C-431E-4C06-1318F3A3E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14EA36-233E-727A-99A0-90DA18AB81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E4B3C-43C9-C846-9A92-BF72B4DF0572}" type="datetimeFigureOut">
              <a:rPr lang="en-US" smtClean="0"/>
              <a:t>11/16/23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47E8DA-4DC3-ACEF-3400-9BADD4B7B9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08CEFB-70EF-19A1-2E6F-077764084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FC7B5-209D-9E45-BB52-6F54596D03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516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5CAF47-833C-E274-C1EC-8CE64F4291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E4B3C-43C9-C846-9A92-BF72B4DF0572}" type="datetimeFigureOut">
              <a:rPr lang="en-US" smtClean="0"/>
              <a:t>11/16/23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B7F204-C3F8-C073-B96B-16D473C2C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1CBD4E-F50D-0FB3-95EC-13E7AC774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FC7B5-209D-9E45-BB52-6F54596D03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89937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3FCCE3-0EE9-72A5-1DF7-6CB21AEEFB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F47CFC-23DB-6916-B8A3-139DBF7569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312B7C-7E1D-23EB-EB37-90AFD63690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FC3469-60DF-A1A7-A210-E3D7894D99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E4B3C-43C9-C846-9A92-BF72B4DF0572}" type="datetimeFigureOut">
              <a:rPr lang="en-US" smtClean="0"/>
              <a:t>11/16/23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AD0C2C-E2EF-3910-0C19-3DB09AE934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74849D-3C46-F656-0ADC-082EDB552E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FC7B5-209D-9E45-BB52-6F54596D03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5027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FC46D5-C25E-33C5-E0A9-CB2DC56210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0D05130-9D75-7E47-9768-0FBA5302F11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A45C5E-77B6-A510-BC71-F71CEECFC0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E5B53B-CF3A-BC26-F2F8-EFC9A19038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E4B3C-43C9-C846-9A92-BF72B4DF0572}" type="datetimeFigureOut">
              <a:rPr lang="en-US" smtClean="0"/>
              <a:t>11/16/23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9DF343-E018-38CB-1B91-03FF3233C3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EC96A1-8F07-EDC5-5CB0-BAF3F8D79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FC7B5-209D-9E45-BB52-6F54596D03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5193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CE9A7EA-DE57-A2B8-8165-16CE5DDC5B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AD6393-FA0C-D527-0F14-358333FB1C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E7B58C-605C-A935-6FED-5846A8E746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9E4B3C-43C9-C846-9A92-BF72B4DF0572}" type="datetimeFigureOut">
              <a:rPr lang="en-US" smtClean="0"/>
              <a:t>11/16/23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7BA90D-3380-6BFF-8D6A-96AFFCC6A3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F37D68-F982-26A7-F184-C0A1B999B6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9FC7B5-209D-9E45-BB52-6F54596D03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9955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emf"/><Relationship Id="rId4" Type="http://schemas.openxmlformats.org/officeDocument/2006/relationships/image" Target="../media/image16.em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e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emf"/><Relationship Id="rId4" Type="http://schemas.openxmlformats.org/officeDocument/2006/relationships/image" Target="../media/image8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emf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emf"/><Relationship Id="rId4" Type="http://schemas.openxmlformats.org/officeDocument/2006/relationships/image" Target="../media/image8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emf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emf"/><Relationship Id="rId4" Type="http://schemas.openxmlformats.org/officeDocument/2006/relationships/image" Target="../media/image83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emf"/><Relationship Id="rId4" Type="http://schemas.openxmlformats.org/officeDocument/2006/relationships/image" Target="../media/image83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emf"/><Relationship Id="rId4" Type="http://schemas.openxmlformats.org/officeDocument/2006/relationships/image" Target="../media/image8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e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9B0A6D-61C1-E08C-0682-59E0A5CE53C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CA" b="0" i="0" dirty="0">
                <a:solidFill>
                  <a:srgbClr val="212529"/>
                </a:solidFill>
                <a:effectLst/>
                <a:latin typeface="-apple-system"/>
              </a:rPr>
              <a:t>CM20315 - Machine Learning</a:t>
            </a:r>
            <a:br>
              <a:rPr lang="en-CA" b="0" i="0" dirty="0">
                <a:solidFill>
                  <a:srgbClr val="212529"/>
                </a:solidFill>
                <a:effectLst/>
                <a:latin typeface="-apple-system"/>
              </a:rPr>
            </a:b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16311EE-E9F1-9F11-7353-2C7CDEE335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6426"/>
            <a:ext cx="2730500" cy="1130300"/>
          </a:xfrm>
          <a:prstGeom prst="rect">
            <a:avLst/>
          </a:prstGeom>
        </p:spPr>
      </p:pic>
      <p:pic>
        <p:nvPicPr>
          <p:cNvPr id="1026" name="Picture 2" descr="How to silence your phone – Don't be an annoyance! | | Resource Centre by  Reliance Digital">
            <a:extLst>
              <a:ext uri="{FF2B5EF4-FFF2-40B4-BE49-F238E27FC236}">
                <a16:creationId xmlns:a16="http://schemas.microsoft.com/office/drawing/2014/main" id="{F08C61C2-4357-0DD0-BE11-0832EA1F48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38146" y="4426325"/>
            <a:ext cx="4315708" cy="184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7157D68-BF36-C895-B1E7-35863FF886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078759"/>
            <a:ext cx="9144000" cy="1398863"/>
          </a:xfrm>
        </p:spPr>
        <p:txBody>
          <a:bodyPr/>
          <a:lstStyle/>
          <a:p>
            <a:r>
              <a:rPr lang="en-US" dirty="0"/>
              <a:t>Prof. Simon Prince </a:t>
            </a:r>
          </a:p>
          <a:p>
            <a:r>
              <a:rPr lang="en-US" dirty="0">
                <a:solidFill>
                  <a:srgbClr val="212529"/>
                </a:solidFill>
                <a:latin typeface="-apple-system"/>
              </a:rPr>
              <a:t>7b Initialization</a:t>
            </a:r>
            <a:endParaRPr lang="en-CA" dirty="0">
              <a:solidFill>
                <a:srgbClr val="212529"/>
              </a:solidFill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15340755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7E829-B791-C3C0-A4E7-C1FF94645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EE75E3-98B3-3A9E-C392-3DC06AD9D6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Need for initialization</a:t>
            </a:r>
          </a:p>
          <a:p>
            <a:r>
              <a:rPr lang="en-US" sz="2400" dirty="0"/>
              <a:t>He initialization</a:t>
            </a:r>
          </a:p>
          <a:p>
            <a:r>
              <a:rPr lang="en-US" sz="2400" dirty="0">
                <a:solidFill>
                  <a:srgbClr val="CB8362"/>
                </a:solidFill>
              </a:rPr>
              <a:t>Interlude: Expectations</a:t>
            </a:r>
          </a:p>
          <a:p>
            <a:r>
              <a:rPr lang="en-US" sz="2400" dirty="0"/>
              <a:t>Show that </a:t>
            </a:r>
          </a:p>
          <a:p>
            <a:r>
              <a:rPr lang="en-US" sz="2400" dirty="0"/>
              <a:t>Write variance of pre-activations </a:t>
            </a:r>
            <a:r>
              <a:rPr lang="en-US" sz="2400" i="1" dirty="0"/>
              <a:t>f’</a:t>
            </a:r>
            <a:r>
              <a:rPr lang="en-US" sz="2400" dirty="0"/>
              <a:t> in terms of activations </a:t>
            </a:r>
            <a:r>
              <a:rPr lang="en-US" sz="2400" i="1" dirty="0"/>
              <a:t>h </a:t>
            </a:r>
            <a:r>
              <a:rPr lang="en-US" sz="2400" dirty="0"/>
              <a:t>in previous layer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Write variance of pre-activations</a:t>
            </a:r>
            <a:r>
              <a:rPr lang="en-US" sz="2400" i="1" dirty="0"/>
              <a:t> f</a:t>
            </a:r>
            <a:r>
              <a:rPr lang="en-US" sz="2400" dirty="0"/>
              <a:t>’ in terms of pre-activations </a:t>
            </a:r>
            <a:r>
              <a:rPr lang="en-US" sz="2400" i="1" dirty="0"/>
              <a:t>f</a:t>
            </a:r>
            <a:r>
              <a:rPr lang="en-US" sz="2400" dirty="0"/>
              <a:t> in previous layer </a:t>
            </a:r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55A309-A092-B826-C607-F5BA0686AB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3120" y="3237706"/>
            <a:ext cx="1373389" cy="38258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271E02A-0380-56F0-74E3-7F51BF6E9E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5201"/>
          <a:stretch/>
        </p:blipFill>
        <p:spPr>
          <a:xfrm>
            <a:off x="4481263" y="4037685"/>
            <a:ext cx="5221642" cy="9405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6C988B6-4328-5350-D68E-99A08E31E6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5952" y="5515983"/>
            <a:ext cx="2153658" cy="795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3809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EBA26-156B-F5F7-685A-7DC6D5633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Expectations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DC78E9-B950-B6B3-C7F6-E237EA9004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8951"/>
          <a:stretch/>
        </p:blipFill>
        <p:spPr>
          <a:xfrm>
            <a:off x="3809171" y="1661620"/>
            <a:ext cx="4573658" cy="97549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B456181-E307-D9A6-05DF-747F449BABB5}"/>
              </a:ext>
            </a:extLst>
          </p:cNvPr>
          <p:cNvSpPr txBox="1"/>
          <p:nvPr/>
        </p:nvSpPr>
        <p:spPr>
          <a:xfrm>
            <a:off x="838200" y="3005741"/>
            <a:ext cx="1037386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Interpretation: what is the average value of g[x] when taking into account the probability of x? </a:t>
            </a:r>
          </a:p>
          <a:p>
            <a:endParaRPr lang="en-US" dirty="0"/>
          </a:p>
          <a:p>
            <a:r>
              <a:rPr lang="en-US" dirty="0"/>
              <a:t>Could approximate, by sampling many values of x from the distribution, calculating g[x], and taking average: 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00F08A4-FD5F-0F06-1D00-9C562B0066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7001" y="4413688"/>
            <a:ext cx="3108108" cy="9432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2C0AC03-02B5-908E-BB2F-580BBA5C95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3927" y="4696063"/>
            <a:ext cx="3487976" cy="378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6421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EBA26-156B-F5F7-685A-7DC6D5633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Expectations</a:t>
            </a:r>
          </a:p>
        </p:txBody>
      </p:sp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22503E96-ABBA-19B6-38EC-E90E35B46D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2482" y="2112124"/>
            <a:ext cx="7772400" cy="3340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1313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EBA26-156B-F5F7-685A-7DC6D5633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Rules for manipulating expectation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893EF1-5B46-DDD7-F901-23C987A694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3860" y="1774771"/>
            <a:ext cx="5860346" cy="1984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0578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BB05BA-DE65-E44F-D5EE-0648BA363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 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163DD0-7CF1-F413-484D-AF7BC0AA14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6999" y="3829269"/>
            <a:ext cx="3116973" cy="209704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2D968DA-A130-E5C8-7DCE-5E70454695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8951"/>
          <a:stretch/>
        </p:blipFill>
        <p:spPr>
          <a:xfrm>
            <a:off x="3304675" y="2053241"/>
            <a:ext cx="4573658" cy="975491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A11C97F-B9E1-9BA8-192E-4F32F30DF1E2}"/>
              </a:ext>
            </a:extLst>
          </p:cNvPr>
          <p:cNvCxnSpPr/>
          <p:nvPr/>
        </p:nvCxnSpPr>
        <p:spPr>
          <a:xfrm>
            <a:off x="3304675" y="3429000"/>
            <a:ext cx="457365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94109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EBA26-156B-F5F7-685A-7DC6D5633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Rules for manipulating expectation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893EF1-5B46-DDD7-F901-23C987A694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3860" y="1774771"/>
            <a:ext cx="5860346" cy="1984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6542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BB05BA-DE65-E44F-D5EE-0648BA363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 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D968DA-A130-E5C8-7DCE-5E70454695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8951"/>
          <a:stretch/>
        </p:blipFill>
        <p:spPr>
          <a:xfrm>
            <a:off x="3643946" y="1730784"/>
            <a:ext cx="4573658" cy="97549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3C564AD-D6AC-1073-3B98-A57C3D4BBD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4675" y="3721864"/>
            <a:ext cx="4912929" cy="2541863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3B2FFD8-7848-117F-0E35-A89AAFD0CF1C}"/>
              </a:ext>
            </a:extLst>
          </p:cNvPr>
          <p:cNvCxnSpPr/>
          <p:nvPr/>
        </p:nvCxnSpPr>
        <p:spPr>
          <a:xfrm>
            <a:off x="3643946" y="3132667"/>
            <a:ext cx="457365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88770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EBA26-156B-F5F7-685A-7DC6D5633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Rules for manipulating expectation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893EF1-5B46-DDD7-F901-23C987A694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3860" y="1774771"/>
            <a:ext cx="5860346" cy="1984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8017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BB05BA-DE65-E44F-D5EE-0648BA363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 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D968DA-A130-E5C8-7DCE-5E70454695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8951"/>
          <a:stretch/>
        </p:blipFill>
        <p:spPr>
          <a:xfrm>
            <a:off x="3367738" y="1690688"/>
            <a:ext cx="4573658" cy="97549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38D6F1C-4BB1-5F11-2609-3380894422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9497" y="3016251"/>
            <a:ext cx="7772400" cy="3544050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305913C-EF51-C549-FCFF-1B500EFB0F04}"/>
              </a:ext>
            </a:extLst>
          </p:cNvPr>
          <p:cNvCxnSpPr/>
          <p:nvPr/>
        </p:nvCxnSpPr>
        <p:spPr>
          <a:xfrm>
            <a:off x="3367738" y="2751667"/>
            <a:ext cx="457365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82165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EBA26-156B-F5F7-685A-7DC6D5633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Rules for manipulating expectation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893EF1-5B46-DDD7-F901-23C987A694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3860" y="1774771"/>
            <a:ext cx="5860346" cy="1984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5851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7E829-B791-C3C0-A4E7-C1FF94645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EE75E3-98B3-3A9E-C392-3DC06AD9D6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solidFill>
                  <a:srgbClr val="CB8362"/>
                </a:solidFill>
              </a:rPr>
              <a:t>Need for initialization</a:t>
            </a:r>
          </a:p>
          <a:p>
            <a:r>
              <a:rPr lang="en-US" sz="2400" dirty="0"/>
              <a:t>He initialization</a:t>
            </a:r>
          </a:p>
          <a:p>
            <a:r>
              <a:rPr lang="en-US" sz="2400" dirty="0"/>
              <a:t>Interlude: Expectations</a:t>
            </a:r>
          </a:p>
          <a:p>
            <a:r>
              <a:rPr lang="en-US" sz="2400" dirty="0"/>
              <a:t>Show that </a:t>
            </a:r>
          </a:p>
          <a:p>
            <a:r>
              <a:rPr lang="en-US" sz="2400" dirty="0"/>
              <a:t>Write </a:t>
            </a:r>
            <a:r>
              <a:rPr lang="en-US" sz="2400" dirty="0" err="1"/>
              <a:t>ariance</a:t>
            </a:r>
            <a:r>
              <a:rPr lang="en-US" sz="2400" dirty="0"/>
              <a:t> of pre-activations </a:t>
            </a:r>
            <a:r>
              <a:rPr lang="en-US" sz="2400" i="1" dirty="0"/>
              <a:t>f’</a:t>
            </a:r>
            <a:r>
              <a:rPr lang="en-US" sz="2400" dirty="0"/>
              <a:t> in terms of activations </a:t>
            </a:r>
            <a:r>
              <a:rPr lang="en-US" sz="2400" i="1" dirty="0"/>
              <a:t>h </a:t>
            </a:r>
            <a:r>
              <a:rPr lang="en-US" sz="2400" dirty="0"/>
              <a:t>in previous layer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Write variance of pre-activations f’ in terms of pre-activations f in previous layer </a:t>
            </a:r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55A309-A092-B826-C607-F5BA0686AB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3120" y="3237706"/>
            <a:ext cx="1373389" cy="38258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271E02A-0380-56F0-74E3-7F51BF6E9E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5201"/>
          <a:stretch/>
        </p:blipFill>
        <p:spPr>
          <a:xfrm>
            <a:off x="4481263" y="4037685"/>
            <a:ext cx="5221642" cy="9405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6C988B6-4328-5350-D68E-99A08E31E6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5952" y="5515983"/>
            <a:ext cx="2153658" cy="795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2324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C5EBCDAF-4615-DFEF-0DA2-83D7ACF358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7441" y="1221521"/>
            <a:ext cx="7772400" cy="435073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63F4AA6-BB4B-840F-1C05-1B1338D5ACD2}"/>
              </a:ext>
            </a:extLst>
          </p:cNvPr>
          <p:cNvSpPr/>
          <p:nvPr/>
        </p:nvSpPr>
        <p:spPr>
          <a:xfrm>
            <a:off x="2377441" y="1221521"/>
            <a:ext cx="527124" cy="6718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936DE44-9EB3-8A65-0CF4-5C34C1C4F3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Independence</a:t>
            </a:r>
          </a:p>
        </p:txBody>
      </p: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BDDC16BE-E4E3-800C-665C-284A332E07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1481" y="5165531"/>
            <a:ext cx="3318360" cy="132734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C77CA14-A391-A85B-1FFC-18C2F9C13DCC}"/>
              </a:ext>
            </a:extLst>
          </p:cNvPr>
          <p:cNvSpPr txBox="1"/>
          <p:nvPr/>
        </p:nvSpPr>
        <p:spPr>
          <a:xfrm>
            <a:off x="4674031" y="5934759"/>
            <a:ext cx="2157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Probability of x and y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B25744C-FDA0-D478-966F-341B9507A704}"/>
              </a:ext>
            </a:extLst>
          </p:cNvPr>
          <p:cNvCxnSpPr/>
          <p:nvPr/>
        </p:nvCxnSpPr>
        <p:spPr>
          <a:xfrm flipV="1">
            <a:off x="5990945" y="5707039"/>
            <a:ext cx="597049" cy="2026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52343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C5EBCDAF-4615-DFEF-0DA2-83D7ACF358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7441" y="1221521"/>
            <a:ext cx="7772400" cy="435073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63F4AA6-BB4B-840F-1C05-1B1338D5ACD2}"/>
              </a:ext>
            </a:extLst>
          </p:cNvPr>
          <p:cNvSpPr/>
          <p:nvPr/>
        </p:nvSpPr>
        <p:spPr>
          <a:xfrm>
            <a:off x="2377441" y="1221521"/>
            <a:ext cx="527124" cy="6718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936DE44-9EB3-8A65-0CF4-5C34C1C4F3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Independence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B7C7A23-8DCE-21ED-F255-1A84435642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7930"/>
          <a:stretch/>
        </p:blipFill>
        <p:spPr>
          <a:xfrm>
            <a:off x="3117923" y="5502168"/>
            <a:ext cx="1572410" cy="8001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F1B9BBF-08FC-D3CD-E7C0-0D43FB4AFCFD}"/>
              </a:ext>
            </a:extLst>
          </p:cNvPr>
          <p:cNvSpPr txBox="1"/>
          <p:nvPr/>
        </p:nvSpPr>
        <p:spPr>
          <a:xfrm>
            <a:off x="1203960" y="6428647"/>
            <a:ext cx="2157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Probability of x and 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FB55B77-C550-8FFD-D5FD-1D9BCA8690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3265"/>
          <a:stretch/>
        </p:blipFill>
        <p:spPr>
          <a:xfrm>
            <a:off x="4690333" y="5502168"/>
            <a:ext cx="2617245" cy="80010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C5E1651-ED56-7035-ACC8-DB2DE19DFBFC}"/>
              </a:ext>
            </a:extLst>
          </p:cNvPr>
          <p:cNvCxnSpPr/>
          <p:nvPr/>
        </p:nvCxnSpPr>
        <p:spPr>
          <a:xfrm flipV="1">
            <a:off x="2520874" y="6200927"/>
            <a:ext cx="597049" cy="2026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51234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BB05BA-DE65-E44F-D5EE-0648BA363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 4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D968DA-A130-E5C8-7DCE-5E70454695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8951"/>
          <a:stretch/>
        </p:blipFill>
        <p:spPr>
          <a:xfrm>
            <a:off x="3463800" y="1800992"/>
            <a:ext cx="4573658" cy="9754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B796455-81CC-E7D4-10F3-4FF4D9CFE0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8212" y="3570366"/>
            <a:ext cx="6055575" cy="2922509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9EA8A2A-4E64-EA84-08B0-2855F55BA3D6}"/>
              </a:ext>
            </a:extLst>
          </p:cNvPr>
          <p:cNvCxnSpPr/>
          <p:nvPr/>
        </p:nvCxnSpPr>
        <p:spPr>
          <a:xfrm flipH="1">
            <a:off x="9270124" y="4099034"/>
            <a:ext cx="1177159" cy="5780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A2D50F6-8E46-B8E5-5800-F114C8996A79}"/>
              </a:ext>
            </a:extLst>
          </p:cNvPr>
          <p:cNvSpPr txBox="1"/>
          <p:nvPr/>
        </p:nvSpPr>
        <p:spPr>
          <a:xfrm>
            <a:off x="10447283" y="3804745"/>
            <a:ext cx="15134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Because independent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A284502-A4CE-9A40-841E-1F59AA45125B}"/>
              </a:ext>
            </a:extLst>
          </p:cNvPr>
          <p:cNvCxnSpPr/>
          <p:nvPr/>
        </p:nvCxnSpPr>
        <p:spPr>
          <a:xfrm>
            <a:off x="3380875" y="3014134"/>
            <a:ext cx="457365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5ABA4C82-411D-1B3A-D26C-620DCFE623B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9845" t="77078"/>
          <a:stretch/>
        </p:blipFill>
        <p:spPr>
          <a:xfrm>
            <a:off x="8094092" y="6038077"/>
            <a:ext cx="2353191" cy="454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898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D3692-EFCB-D67B-DCCC-7A08D1CF9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let’s prove: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E0B89E0-BF26-DD1C-740A-8BE2400197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08350" y="2023379"/>
            <a:ext cx="5575300" cy="571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C09872B-E244-8DD0-17FE-E32D655D69B1}"/>
              </a:ext>
            </a:extLst>
          </p:cNvPr>
          <p:cNvSpPr txBox="1"/>
          <p:nvPr/>
        </p:nvSpPr>
        <p:spPr>
          <a:xfrm>
            <a:off x="725213" y="3244334"/>
            <a:ext cx="1761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Keeping in mind: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76C78B-1B03-9B06-35AF-6445378AC4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2265" y="4028172"/>
            <a:ext cx="16891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7653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D3692-EFCB-D67B-DCCC-7A08D1CF9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let’s prove: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E0B89E0-BF26-DD1C-740A-8BE2400197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08350" y="2023379"/>
            <a:ext cx="5575300" cy="571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C09872B-E244-8DD0-17FE-E32D655D69B1}"/>
              </a:ext>
            </a:extLst>
          </p:cNvPr>
          <p:cNvSpPr txBox="1"/>
          <p:nvPr/>
        </p:nvSpPr>
        <p:spPr>
          <a:xfrm>
            <a:off x="725213" y="3244334"/>
            <a:ext cx="1761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Keeping in mind: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76C78B-1B03-9B06-35AF-6445378AC4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2265" y="4028172"/>
            <a:ext cx="16891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5006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818D01D-8671-4AEB-C9CB-B3CFA75644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5580"/>
          <a:stretch/>
        </p:blipFill>
        <p:spPr>
          <a:xfrm>
            <a:off x="1674084" y="2273230"/>
            <a:ext cx="7251700" cy="60981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35CC509-56EB-BB9E-6429-A8DF254387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4273"/>
          <a:stretch/>
        </p:blipFill>
        <p:spPr>
          <a:xfrm>
            <a:off x="4980567" y="0"/>
            <a:ext cx="5860346" cy="150249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C6AE3EA-E698-3943-BB23-6A4EDA0BB418}"/>
              </a:ext>
            </a:extLst>
          </p:cNvPr>
          <p:cNvSpPr/>
          <p:nvPr/>
        </p:nvSpPr>
        <p:spPr>
          <a:xfrm>
            <a:off x="3178884" y="0"/>
            <a:ext cx="5834231" cy="201168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61EE536-4A92-FB9F-42F9-DC3FC2A8B6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9800" y="1502492"/>
            <a:ext cx="1101867" cy="30653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A8B21E8-D80F-CDDD-3901-30077876713F}"/>
              </a:ext>
            </a:extLst>
          </p:cNvPr>
          <p:cNvSpPr txBox="1"/>
          <p:nvPr/>
        </p:nvSpPr>
        <p:spPr>
          <a:xfrm>
            <a:off x="3930919" y="0"/>
            <a:ext cx="1344052" cy="1891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/>
              <a:t>Rule 1: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Rule 2: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Rule 3:</a:t>
            </a:r>
          </a:p>
          <a:p>
            <a:pPr>
              <a:lnSpc>
                <a:spcPct val="150000"/>
              </a:lnSpc>
            </a:pPr>
            <a:r>
              <a:rPr lang="en-US" sz="2000" dirty="0" err="1"/>
              <a:t>Def’n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0130072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818D01D-8671-4AEB-C9CB-B3CFA75644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7774"/>
          <a:stretch/>
        </p:blipFill>
        <p:spPr>
          <a:xfrm>
            <a:off x="1674084" y="2273230"/>
            <a:ext cx="7251700" cy="13628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35CC509-56EB-BB9E-6429-A8DF254387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4273"/>
          <a:stretch/>
        </p:blipFill>
        <p:spPr>
          <a:xfrm>
            <a:off x="4980567" y="0"/>
            <a:ext cx="5860346" cy="150249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C6AE3EA-E698-3943-BB23-6A4EDA0BB418}"/>
              </a:ext>
            </a:extLst>
          </p:cNvPr>
          <p:cNvSpPr/>
          <p:nvPr/>
        </p:nvSpPr>
        <p:spPr>
          <a:xfrm>
            <a:off x="3178884" y="0"/>
            <a:ext cx="5834231" cy="201168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61EE536-4A92-FB9F-42F9-DC3FC2A8B6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9800" y="1502492"/>
            <a:ext cx="1101867" cy="30653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A8B21E8-D80F-CDDD-3901-30077876713F}"/>
              </a:ext>
            </a:extLst>
          </p:cNvPr>
          <p:cNvSpPr txBox="1"/>
          <p:nvPr/>
        </p:nvSpPr>
        <p:spPr>
          <a:xfrm>
            <a:off x="3930919" y="0"/>
            <a:ext cx="1344052" cy="1891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/>
              <a:t>Rule 1: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Rule 2: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Rule 3:</a:t>
            </a:r>
          </a:p>
          <a:p>
            <a:pPr>
              <a:lnSpc>
                <a:spcPct val="150000"/>
              </a:lnSpc>
            </a:pPr>
            <a:r>
              <a:rPr lang="en-US" sz="2000" dirty="0" err="1"/>
              <a:t>Def’n</a:t>
            </a:r>
            <a:endParaRPr lang="en-US" sz="2000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CDD5C46-1C96-A014-5916-CB419A2E46FF}"/>
              </a:ext>
            </a:extLst>
          </p:cNvPr>
          <p:cNvCxnSpPr/>
          <p:nvPr/>
        </p:nvCxnSpPr>
        <p:spPr>
          <a:xfrm flipH="1">
            <a:off x="8638391" y="1204857"/>
            <a:ext cx="1463040" cy="0"/>
          </a:xfrm>
          <a:prstGeom prst="straightConnector1">
            <a:avLst/>
          </a:prstGeom>
          <a:ln w="38100">
            <a:solidFill>
              <a:srgbClr val="CB836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09759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818D01D-8671-4AEB-C9CB-B3CFA75644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9714"/>
          <a:stretch/>
        </p:blipFill>
        <p:spPr>
          <a:xfrm>
            <a:off x="1674084" y="2273230"/>
            <a:ext cx="7251700" cy="21266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35CC509-56EB-BB9E-6429-A8DF254387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4273"/>
          <a:stretch/>
        </p:blipFill>
        <p:spPr>
          <a:xfrm>
            <a:off x="4980567" y="0"/>
            <a:ext cx="5860346" cy="150249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C6AE3EA-E698-3943-BB23-6A4EDA0BB418}"/>
              </a:ext>
            </a:extLst>
          </p:cNvPr>
          <p:cNvSpPr/>
          <p:nvPr/>
        </p:nvSpPr>
        <p:spPr>
          <a:xfrm>
            <a:off x="3178884" y="0"/>
            <a:ext cx="5834231" cy="201168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61EE536-4A92-FB9F-42F9-DC3FC2A8B6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9800" y="1502492"/>
            <a:ext cx="1101867" cy="30653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A8B21E8-D80F-CDDD-3901-30077876713F}"/>
              </a:ext>
            </a:extLst>
          </p:cNvPr>
          <p:cNvSpPr txBox="1"/>
          <p:nvPr/>
        </p:nvSpPr>
        <p:spPr>
          <a:xfrm>
            <a:off x="3930919" y="0"/>
            <a:ext cx="1344052" cy="1891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/>
              <a:t>Rule 1: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Rule 2: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Rule 3:</a:t>
            </a:r>
          </a:p>
          <a:p>
            <a:pPr>
              <a:lnSpc>
                <a:spcPct val="150000"/>
              </a:lnSpc>
            </a:pPr>
            <a:r>
              <a:rPr lang="en-US" sz="2000" dirty="0" err="1"/>
              <a:t>Def’n</a:t>
            </a:r>
            <a:endParaRPr lang="en-US" sz="2000" dirty="0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5A0A7F0E-318C-594A-7D41-3EA122C289D1}"/>
              </a:ext>
            </a:extLst>
          </p:cNvPr>
          <p:cNvCxnSpPr/>
          <p:nvPr/>
        </p:nvCxnSpPr>
        <p:spPr>
          <a:xfrm flipH="1">
            <a:off x="8702938" y="699246"/>
            <a:ext cx="1463040" cy="0"/>
          </a:xfrm>
          <a:prstGeom prst="straightConnector1">
            <a:avLst/>
          </a:prstGeom>
          <a:ln w="38100">
            <a:solidFill>
              <a:srgbClr val="CB836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9FE25AC-D53B-57B5-E4BA-497D30E63BC3}"/>
              </a:ext>
            </a:extLst>
          </p:cNvPr>
          <p:cNvCxnSpPr/>
          <p:nvPr/>
        </p:nvCxnSpPr>
        <p:spPr>
          <a:xfrm flipH="1">
            <a:off x="8704731" y="206183"/>
            <a:ext cx="1463040" cy="0"/>
          </a:xfrm>
          <a:prstGeom prst="straightConnector1">
            <a:avLst/>
          </a:prstGeom>
          <a:ln w="38100">
            <a:solidFill>
              <a:srgbClr val="CB836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16798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818D01D-8671-4AEB-C9CB-B3CFA75644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3688"/>
          <a:stretch/>
        </p:blipFill>
        <p:spPr>
          <a:xfrm>
            <a:off x="1674084" y="2273229"/>
            <a:ext cx="7251700" cy="280437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35CC509-56EB-BB9E-6429-A8DF254387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4273"/>
          <a:stretch/>
        </p:blipFill>
        <p:spPr>
          <a:xfrm>
            <a:off x="4980567" y="0"/>
            <a:ext cx="5860346" cy="150249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C6AE3EA-E698-3943-BB23-6A4EDA0BB418}"/>
              </a:ext>
            </a:extLst>
          </p:cNvPr>
          <p:cNvSpPr/>
          <p:nvPr/>
        </p:nvSpPr>
        <p:spPr>
          <a:xfrm>
            <a:off x="3178884" y="0"/>
            <a:ext cx="5834231" cy="201168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61EE536-4A92-FB9F-42F9-DC3FC2A8B6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9800" y="1502492"/>
            <a:ext cx="1101867" cy="30653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A8B21E8-D80F-CDDD-3901-30077876713F}"/>
              </a:ext>
            </a:extLst>
          </p:cNvPr>
          <p:cNvSpPr txBox="1"/>
          <p:nvPr/>
        </p:nvSpPr>
        <p:spPr>
          <a:xfrm>
            <a:off x="3930919" y="0"/>
            <a:ext cx="1344052" cy="1891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/>
              <a:t>Rule 1: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Rule 2: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Rule 3:</a:t>
            </a:r>
          </a:p>
          <a:p>
            <a:pPr>
              <a:lnSpc>
                <a:spcPct val="150000"/>
              </a:lnSpc>
            </a:pPr>
            <a:r>
              <a:rPr lang="en-US" sz="2000" dirty="0" err="1"/>
              <a:t>Def’n</a:t>
            </a:r>
            <a:endParaRPr lang="en-US" sz="2000" dirty="0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3B83236-C361-C4BC-EF48-CA61AFCCF55E}"/>
              </a:ext>
            </a:extLst>
          </p:cNvPr>
          <p:cNvCxnSpPr/>
          <p:nvPr/>
        </p:nvCxnSpPr>
        <p:spPr>
          <a:xfrm flipH="1">
            <a:off x="8563088" y="1678193"/>
            <a:ext cx="1463040" cy="0"/>
          </a:xfrm>
          <a:prstGeom prst="straightConnector1">
            <a:avLst/>
          </a:prstGeom>
          <a:ln w="38100">
            <a:solidFill>
              <a:srgbClr val="CB836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03876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818D01D-8671-4AEB-C9CB-B3CFA75644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882"/>
          <a:stretch/>
        </p:blipFill>
        <p:spPr>
          <a:xfrm>
            <a:off x="1674084" y="2273229"/>
            <a:ext cx="7251700" cy="35574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35CC509-56EB-BB9E-6429-A8DF254387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4273"/>
          <a:stretch/>
        </p:blipFill>
        <p:spPr>
          <a:xfrm>
            <a:off x="4980567" y="0"/>
            <a:ext cx="5860346" cy="150249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C6AE3EA-E698-3943-BB23-6A4EDA0BB418}"/>
              </a:ext>
            </a:extLst>
          </p:cNvPr>
          <p:cNvSpPr/>
          <p:nvPr/>
        </p:nvSpPr>
        <p:spPr>
          <a:xfrm>
            <a:off x="3178884" y="0"/>
            <a:ext cx="5834231" cy="201168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61EE536-4A92-FB9F-42F9-DC3FC2A8B6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9800" y="1502492"/>
            <a:ext cx="1101867" cy="30653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A8B21E8-D80F-CDDD-3901-30077876713F}"/>
              </a:ext>
            </a:extLst>
          </p:cNvPr>
          <p:cNvSpPr txBox="1"/>
          <p:nvPr/>
        </p:nvSpPr>
        <p:spPr>
          <a:xfrm>
            <a:off x="3930919" y="0"/>
            <a:ext cx="1344052" cy="1891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/>
              <a:t>Rule 1: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Rule 2: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Rule 3:</a:t>
            </a:r>
          </a:p>
          <a:p>
            <a:pPr>
              <a:lnSpc>
                <a:spcPct val="150000"/>
              </a:lnSpc>
            </a:pPr>
            <a:r>
              <a:rPr lang="en-US" sz="2000" dirty="0" err="1"/>
              <a:t>Def’n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4307739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438EB-900B-D477-2A20-F5ACE2218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75E3DC-FF9A-C087-3EED-86A4667CEF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Consider standard building block of NN in terms of </a:t>
            </a:r>
            <a:r>
              <a:rPr lang="en-US" dirty="0" err="1"/>
              <a:t>preactivations</a:t>
            </a:r>
            <a:r>
              <a:rPr lang="en-US" dirty="0"/>
              <a:t>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How do we initialize the biases and weights?</a:t>
            </a:r>
          </a:p>
          <a:p>
            <a:r>
              <a:rPr lang="en-US" dirty="0"/>
              <a:t>Equivalent to choosing starting point in Gabor/Linear regression models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D88A6B-6C20-CB15-264C-5AA088E98E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1778" y="2514295"/>
            <a:ext cx="3438334" cy="980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8105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818D01D-8671-4AEB-C9CB-B3CFA75644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4084" y="2273230"/>
            <a:ext cx="7251700" cy="42291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35CC509-56EB-BB9E-6429-A8DF254387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4273"/>
          <a:stretch/>
        </p:blipFill>
        <p:spPr>
          <a:xfrm>
            <a:off x="4980567" y="0"/>
            <a:ext cx="5860346" cy="150249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C6AE3EA-E698-3943-BB23-6A4EDA0BB418}"/>
              </a:ext>
            </a:extLst>
          </p:cNvPr>
          <p:cNvSpPr/>
          <p:nvPr/>
        </p:nvSpPr>
        <p:spPr>
          <a:xfrm>
            <a:off x="3178884" y="0"/>
            <a:ext cx="5834231" cy="201168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61EE536-4A92-FB9F-42F9-DC3FC2A8B6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9800" y="1502492"/>
            <a:ext cx="1101867" cy="30653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A8B21E8-D80F-CDDD-3901-30077876713F}"/>
              </a:ext>
            </a:extLst>
          </p:cNvPr>
          <p:cNvSpPr txBox="1"/>
          <p:nvPr/>
        </p:nvSpPr>
        <p:spPr>
          <a:xfrm>
            <a:off x="3930919" y="0"/>
            <a:ext cx="1344052" cy="1891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/>
              <a:t>Rule 1: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Rule 2: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Rule 3:</a:t>
            </a:r>
          </a:p>
          <a:p>
            <a:pPr>
              <a:lnSpc>
                <a:spcPct val="150000"/>
              </a:lnSpc>
            </a:pPr>
            <a:r>
              <a:rPr lang="en-US" sz="2000" dirty="0" err="1"/>
              <a:t>Def’n</a:t>
            </a:r>
            <a:endParaRPr lang="en-US" sz="2000" dirty="0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1CAF887B-91AF-734C-8BEB-0E8066BC4173}"/>
              </a:ext>
            </a:extLst>
          </p:cNvPr>
          <p:cNvCxnSpPr/>
          <p:nvPr/>
        </p:nvCxnSpPr>
        <p:spPr>
          <a:xfrm flipH="1">
            <a:off x="8659906" y="1688952"/>
            <a:ext cx="1463040" cy="0"/>
          </a:xfrm>
          <a:prstGeom prst="straightConnector1">
            <a:avLst/>
          </a:prstGeom>
          <a:ln w="38100">
            <a:solidFill>
              <a:srgbClr val="CB836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30225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7E829-B791-C3C0-A4E7-C1FF94645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EE75E3-98B3-3A9E-C392-3DC06AD9D6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Need for initialization</a:t>
            </a:r>
          </a:p>
          <a:p>
            <a:r>
              <a:rPr lang="en-US" sz="2400" dirty="0"/>
              <a:t>He initialization</a:t>
            </a:r>
          </a:p>
          <a:p>
            <a:r>
              <a:rPr lang="en-US" sz="2400" dirty="0"/>
              <a:t>Interlude: Expectations</a:t>
            </a:r>
          </a:p>
          <a:p>
            <a:r>
              <a:rPr lang="en-US" sz="2400" dirty="0">
                <a:solidFill>
                  <a:srgbClr val="CB8362"/>
                </a:solidFill>
              </a:rPr>
              <a:t>Show that </a:t>
            </a:r>
          </a:p>
          <a:p>
            <a:r>
              <a:rPr lang="en-US" sz="2400" dirty="0"/>
              <a:t>Write variance of pre-activations </a:t>
            </a:r>
            <a:r>
              <a:rPr lang="en-US" sz="2400" i="1" dirty="0"/>
              <a:t>f’</a:t>
            </a:r>
            <a:r>
              <a:rPr lang="en-US" sz="2400" dirty="0"/>
              <a:t> in terms of activations </a:t>
            </a:r>
            <a:r>
              <a:rPr lang="en-US" sz="2400" i="1" dirty="0"/>
              <a:t>h </a:t>
            </a:r>
            <a:r>
              <a:rPr lang="en-US" sz="2400" dirty="0"/>
              <a:t>in previous layer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Write variance of pre-activations f’ in terms of pre-activations f in previous layer </a:t>
            </a:r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55A309-A092-B826-C607-F5BA0686AB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3120" y="3237706"/>
            <a:ext cx="1373389" cy="38258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271E02A-0380-56F0-74E3-7F51BF6E9E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5201"/>
          <a:stretch/>
        </p:blipFill>
        <p:spPr>
          <a:xfrm>
            <a:off x="4481263" y="4037685"/>
            <a:ext cx="5221642" cy="9405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6C988B6-4328-5350-D68E-99A08E31E6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5952" y="5515983"/>
            <a:ext cx="2153658" cy="795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1600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438EB-900B-D477-2A20-F5ACE2218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A75E3DC-FF9A-C087-3EED-86A4667CEF0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87277"/>
                <a:ext cx="10515600" cy="5005597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Consider standard building block of NN in terms of </a:t>
                </a:r>
                <a:r>
                  <a:rPr lang="en-US" i="1" dirty="0" err="1"/>
                  <a:t>preactivations</a:t>
                </a:r>
                <a:r>
                  <a:rPr lang="en-US" dirty="0"/>
                  <a:t>: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Set all the biases to 0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Weights normally distributed </a:t>
                </a:r>
              </a:p>
              <a:p>
                <a:pPr lvl="1"/>
                <a:r>
                  <a:rPr lang="en-US" dirty="0"/>
                  <a:t>mean 0 </a:t>
                </a:r>
              </a:p>
              <a:p>
                <a:pPr lvl="1"/>
                <a:r>
                  <a:rPr lang="en-US" dirty="0"/>
                  <a:t>variance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Sup>
                          <m:sSub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l-GR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Ω</m:t>
                            </m:r>
                          </m:sub>
                          <m:sup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What will happen as we move through the network if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CA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Ω</m:t>
                        </m:r>
                      </m:sub>
                      <m:sup>
                        <m:r>
                          <a:rPr lang="en-CA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CA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very small?</a:t>
                </a:r>
              </a:p>
              <a:p>
                <a:r>
                  <a:rPr lang="en-US" dirty="0"/>
                  <a:t>What will happen as we move through the network if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CA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Ω</m:t>
                        </m:r>
                      </m:sub>
                      <m:sup>
                        <m:r>
                          <a:rPr lang="en-CA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CA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very large?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A75E3DC-FF9A-C087-3EED-86A4667CEF0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87277"/>
                <a:ext cx="10515600" cy="5005597"/>
              </a:xfrm>
              <a:blipFill>
                <a:blip r:embed="rId2"/>
                <a:stretch>
                  <a:fillRect l="-965" t="-3291" b="-25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51630815-8102-A664-1702-44B2B6C83B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7500" y="3545575"/>
            <a:ext cx="1397000" cy="444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CE9C19C-7183-C9F1-E67F-14F9632A47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0761" y="2003692"/>
            <a:ext cx="3438334" cy="980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8026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A467E0-62FD-10EF-8715-6968E2722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Aim: keep variance same between two layers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0BCA148-D473-5CC7-C1C8-D4A86FACB0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723"/>
          <a:stretch/>
        </p:blipFill>
        <p:spPr>
          <a:xfrm>
            <a:off x="4857750" y="1690688"/>
            <a:ext cx="2476500" cy="5395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4A73BF8-D52B-ECDF-B68E-40F52998FAB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3514"/>
          <a:stretch/>
        </p:blipFill>
        <p:spPr>
          <a:xfrm>
            <a:off x="4145886" y="3831499"/>
            <a:ext cx="4801463" cy="133581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BBFDA5D-7023-1249-011C-0D9A698BE7D7}"/>
              </a:ext>
            </a:extLst>
          </p:cNvPr>
          <p:cNvSpPr txBox="1"/>
          <p:nvPr/>
        </p:nvSpPr>
        <p:spPr>
          <a:xfrm>
            <a:off x="934469" y="2826131"/>
            <a:ext cx="64228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Consider the mean of the pre-activations:</a:t>
            </a:r>
          </a:p>
        </p:txBody>
      </p:sp>
    </p:spTree>
    <p:extLst>
      <p:ext uri="{BB962C8B-B14F-4D97-AF65-F5344CB8AC3E}">
        <p14:creationId xmlns:p14="http://schemas.microsoft.com/office/powerpoint/2010/main" val="13990746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38FB28F-AA98-03D7-8EB2-115F42EFFB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" b="-1390"/>
          <a:stretch/>
        </p:blipFill>
        <p:spPr>
          <a:xfrm>
            <a:off x="4421168" y="-1"/>
            <a:ext cx="5860346" cy="201167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244027A-DD34-CA6F-2543-88120236505E}"/>
              </a:ext>
            </a:extLst>
          </p:cNvPr>
          <p:cNvSpPr/>
          <p:nvPr/>
        </p:nvSpPr>
        <p:spPr>
          <a:xfrm>
            <a:off x="2619485" y="0"/>
            <a:ext cx="7783158" cy="201168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7052F8-AEBF-862A-9FBD-E38A6DAE5647}"/>
              </a:ext>
            </a:extLst>
          </p:cNvPr>
          <p:cNvSpPr txBox="1"/>
          <p:nvPr/>
        </p:nvSpPr>
        <p:spPr>
          <a:xfrm>
            <a:off x="3371520" y="0"/>
            <a:ext cx="1344052" cy="1891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/>
              <a:t>Rule 1: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Rule 2: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Rule 3: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Rule 4:</a:t>
            </a:r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0E4C0F03-C5DA-ED52-594E-C6066D1BB62F}"/>
              </a:ext>
            </a:extLst>
          </p:cNvPr>
          <p:cNvCxnSpPr/>
          <p:nvPr/>
        </p:nvCxnSpPr>
        <p:spPr>
          <a:xfrm flipH="1">
            <a:off x="10015144" y="1247889"/>
            <a:ext cx="1463040" cy="0"/>
          </a:xfrm>
          <a:prstGeom prst="straightConnector1">
            <a:avLst/>
          </a:prstGeom>
          <a:ln w="38100">
            <a:solidFill>
              <a:srgbClr val="CB836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C055A12B-8447-59C8-E584-E39887904C4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7950"/>
          <a:stretch/>
        </p:blipFill>
        <p:spPr>
          <a:xfrm>
            <a:off x="4301196" y="2306916"/>
            <a:ext cx="4104675" cy="2244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1492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38FB28F-AA98-03D7-8EB2-115F42EFFB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" b="-1390"/>
          <a:stretch/>
        </p:blipFill>
        <p:spPr>
          <a:xfrm>
            <a:off x="4421168" y="-1"/>
            <a:ext cx="5860346" cy="201167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244027A-DD34-CA6F-2543-88120236505E}"/>
              </a:ext>
            </a:extLst>
          </p:cNvPr>
          <p:cNvSpPr/>
          <p:nvPr/>
        </p:nvSpPr>
        <p:spPr>
          <a:xfrm>
            <a:off x="2619485" y="0"/>
            <a:ext cx="7783158" cy="201168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7052F8-AEBF-862A-9FBD-E38A6DAE5647}"/>
              </a:ext>
            </a:extLst>
          </p:cNvPr>
          <p:cNvSpPr txBox="1"/>
          <p:nvPr/>
        </p:nvSpPr>
        <p:spPr>
          <a:xfrm>
            <a:off x="3371520" y="0"/>
            <a:ext cx="1344052" cy="1891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/>
              <a:t>Rule 1: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Rule 2: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Rule 3: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Rule 4:</a:t>
            </a:r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7350A9D4-1C98-9D61-AFC8-AC6BC763AE63}"/>
              </a:ext>
            </a:extLst>
          </p:cNvPr>
          <p:cNvCxnSpPr/>
          <p:nvPr/>
        </p:nvCxnSpPr>
        <p:spPr>
          <a:xfrm flipH="1">
            <a:off x="10553026" y="1837501"/>
            <a:ext cx="1463040" cy="0"/>
          </a:xfrm>
          <a:prstGeom prst="straightConnector1">
            <a:avLst/>
          </a:prstGeom>
          <a:ln w="38100">
            <a:solidFill>
              <a:srgbClr val="CB836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E6984825-13AA-5D77-A5A2-018C8BDE44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3447"/>
          <a:stretch/>
        </p:blipFill>
        <p:spPr>
          <a:xfrm>
            <a:off x="4301196" y="2306916"/>
            <a:ext cx="4104675" cy="3300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12299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38FB28F-AA98-03D7-8EB2-115F42EFFB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" b="-1390"/>
          <a:stretch/>
        </p:blipFill>
        <p:spPr>
          <a:xfrm>
            <a:off x="4421168" y="-1"/>
            <a:ext cx="5860346" cy="201167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244027A-DD34-CA6F-2543-88120236505E}"/>
              </a:ext>
            </a:extLst>
          </p:cNvPr>
          <p:cNvSpPr/>
          <p:nvPr/>
        </p:nvSpPr>
        <p:spPr>
          <a:xfrm>
            <a:off x="2619485" y="0"/>
            <a:ext cx="7783158" cy="201168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7052F8-AEBF-862A-9FBD-E38A6DAE5647}"/>
              </a:ext>
            </a:extLst>
          </p:cNvPr>
          <p:cNvSpPr txBox="1"/>
          <p:nvPr/>
        </p:nvSpPr>
        <p:spPr>
          <a:xfrm>
            <a:off x="3371520" y="0"/>
            <a:ext cx="1344052" cy="1891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/>
              <a:t>Rule 1: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Rule 2: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Rule 3: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Rule 4: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E35E5EF-45C4-C3AE-551A-37F5B481A0B5}"/>
                  </a:ext>
                </a:extLst>
              </p:cNvPr>
              <p:cNvSpPr txBox="1"/>
              <p:nvPr/>
            </p:nvSpPr>
            <p:spPr>
              <a:xfrm>
                <a:off x="321727" y="4555298"/>
                <a:ext cx="6099586" cy="17868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Set all the biases to 0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Weights normally distributed </a:t>
                </a:r>
              </a:p>
              <a:p>
                <a:pPr lvl="1"/>
                <a:r>
                  <a:rPr lang="en-US" dirty="0"/>
                  <a:t>mean 0 </a:t>
                </a:r>
              </a:p>
              <a:p>
                <a:pPr lvl="1"/>
                <a:r>
                  <a:rPr lang="en-US" dirty="0"/>
                  <a:t>variance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Sup>
                          <m:sSub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l-GR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Ω</m:t>
                            </m:r>
                          </m:sub>
                          <m:sup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E35E5EF-45C4-C3AE-551A-37F5B481A0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727" y="4555298"/>
                <a:ext cx="6099586" cy="1786899"/>
              </a:xfrm>
              <a:prstGeom prst="rect">
                <a:avLst/>
              </a:prstGeom>
              <a:blipFill>
                <a:blip r:embed="rId4"/>
                <a:stretch>
                  <a:fillRect l="-832" t="-1408" b="-35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A60C0CCA-5C22-B0DD-60D5-9E1B2309CC4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-5554"/>
          <a:stretch/>
        </p:blipFill>
        <p:spPr>
          <a:xfrm>
            <a:off x="4301196" y="2306916"/>
            <a:ext cx="4104675" cy="4551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4538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7E829-B791-C3C0-A4E7-C1FF94645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EE75E3-98B3-3A9E-C392-3DC06AD9D6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Need for initialization</a:t>
            </a:r>
          </a:p>
          <a:p>
            <a:r>
              <a:rPr lang="en-US" sz="2400" dirty="0"/>
              <a:t>He initialization</a:t>
            </a:r>
          </a:p>
          <a:p>
            <a:r>
              <a:rPr lang="en-US" sz="2400" dirty="0"/>
              <a:t>Interlude: Expectations</a:t>
            </a:r>
          </a:p>
          <a:p>
            <a:r>
              <a:rPr lang="en-US" sz="2400" dirty="0"/>
              <a:t>Show that </a:t>
            </a:r>
          </a:p>
          <a:p>
            <a:r>
              <a:rPr lang="en-US" sz="2400" dirty="0">
                <a:solidFill>
                  <a:srgbClr val="CB8362"/>
                </a:solidFill>
              </a:rPr>
              <a:t>Write variance of pre-activations </a:t>
            </a:r>
            <a:r>
              <a:rPr lang="en-US" sz="2400" i="1" dirty="0">
                <a:solidFill>
                  <a:srgbClr val="CB8362"/>
                </a:solidFill>
              </a:rPr>
              <a:t>f’</a:t>
            </a:r>
            <a:r>
              <a:rPr lang="en-US" sz="2400" dirty="0">
                <a:solidFill>
                  <a:srgbClr val="CB8362"/>
                </a:solidFill>
              </a:rPr>
              <a:t> in terms of activations </a:t>
            </a:r>
            <a:r>
              <a:rPr lang="en-US" sz="2400" i="1" dirty="0">
                <a:solidFill>
                  <a:srgbClr val="CB8362"/>
                </a:solidFill>
              </a:rPr>
              <a:t>h </a:t>
            </a:r>
            <a:r>
              <a:rPr lang="en-US" sz="2400" dirty="0">
                <a:solidFill>
                  <a:srgbClr val="CB8362"/>
                </a:solidFill>
              </a:rPr>
              <a:t>in previous layer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Write variance of pre-activations f’ in terms of pre-activations f in previous layer </a:t>
            </a:r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55A309-A092-B826-C607-F5BA0686AB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3120" y="3237706"/>
            <a:ext cx="1373389" cy="38258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271E02A-0380-56F0-74E3-7F51BF6E9E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5201"/>
          <a:stretch/>
        </p:blipFill>
        <p:spPr>
          <a:xfrm>
            <a:off x="4481263" y="4037685"/>
            <a:ext cx="5221642" cy="9405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6C988B6-4328-5350-D68E-99A08E31E6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5952" y="5515983"/>
            <a:ext cx="2153658" cy="795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26325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A467E0-62FD-10EF-8715-6968E2722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Aim: keep variance same between two layers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E2641F7-2B0C-DC19-BC71-5943CC2BC5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723"/>
          <a:stretch/>
        </p:blipFill>
        <p:spPr>
          <a:xfrm>
            <a:off x="4857750" y="1690688"/>
            <a:ext cx="2476500" cy="5395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8DDFA9C-376A-91D6-D182-DF778B9004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6677" b="49071"/>
          <a:stretch/>
        </p:blipFill>
        <p:spPr>
          <a:xfrm>
            <a:off x="5177239" y="2372442"/>
            <a:ext cx="2476500" cy="64380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2FC9CCD-F634-63A7-BBB2-4512A67D87E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91669"/>
          <a:stretch/>
        </p:blipFill>
        <p:spPr>
          <a:xfrm>
            <a:off x="4239864" y="3798500"/>
            <a:ext cx="5477013" cy="539551"/>
          </a:xfrm>
          <a:prstGeom prst="rect">
            <a:avLst/>
          </a:prstGeom>
        </p:spPr>
      </p:pic>
      <p:pic>
        <p:nvPicPr>
          <p:cNvPr id="12" name="Content Placeholder 3">
            <a:extLst>
              <a:ext uri="{FF2B5EF4-FFF2-40B4-BE49-F238E27FC236}">
                <a16:creationId xmlns:a16="http://schemas.microsoft.com/office/drawing/2014/main" id="{2997C927-9063-B268-100D-C36DD77C02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894785" y="5970505"/>
            <a:ext cx="5096003" cy="522369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E1C49A8-73CB-4CC3-B6C5-CDB02140B0EA}"/>
              </a:ext>
            </a:extLst>
          </p:cNvPr>
          <p:cNvCxnSpPr>
            <a:cxnSpLocks/>
          </p:cNvCxnSpPr>
          <p:nvPr/>
        </p:nvCxnSpPr>
        <p:spPr>
          <a:xfrm>
            <a:off x="4957975" y="6225507"/>
            <a:ext cx="1649372" cy="0"/>
          </a:xfrm>
          <a:prstGeom prst="straightConnector1">
            <a:avLst/>
          </a:prstGeom>
          <a:ln w="38100">
            <a:solidFill>
              <a:srgbClr val="CB836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93204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38FB28F-AA98-03D7-8EB2-115F42EFFB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" b="-1390"/>
          <a:stretch/>
        </p:blipFill>
        <p:spPr>
          <a:xfrm>
            <a:off x="4421168" y="-1"/>
            <a:ext cx="5860346" cy="201167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244027A-DD34-CA6F-2543-88120236505E}"/>
              </a:ext>
            </a:extLst>
          </p:cNvPr>
          <p:cNvSpPr/>
          <p:nvPr/>
        </p:nvSpPr>
        <p:spPr>
          <a:xfrm>
            <a:off x="2619485" y="0"/>
            <a:ext cx="7783158" cy="201168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7052F8-AEBF-862A-9FBD-E38A6DAE5647}"/>
              </a:ext>
            </a:extLst>
          </p:cNvPr>
          <p:cNvSpPr txBox="1"/>
          <p:nvPr/>
        </p:nvSpPr>
        <p:spPr>
          <a:xfrm>
            <a:off x="3371520" y="0"/>
            <a:ext cx="1344052" cy="1891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/>
              <a:t>Rule 1: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Rule 2: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Rule 3: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Rule 4: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3F0D75D-A74C-DAE3-0D07-1D0D86B243DE}"/>
                  </a:ext>
                </a:extLst>
              </p:cNvPr>
              <p:cNvSpPr txBox="1"/>
              <p:nvPr/>
            </p:nvSpPr>
            <p:spPr>
              <a:xfrm>
                <a:off x="321727" y="4555298"/>
                <a:ext cx="6099586" cy="17868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Set all the biases to 0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Weights normally distributed </a:t>
                </a:r>
              </a:p>
              <a:p>
                <a:pPr lvl="1"/>
                <a:r>
                  <a:rPr lang="en-US" dirty="0"/>
                  <a:t>mean 0 </a:t>
                </a:r>
              </a:p>
              <a:p>
                <a:pPr lvl="1"/>
                <a:r>
                  <a:rPr lang="en-US" dirty="0"/>
                  <a:t>variance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Sup>
                          <m:sSub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l-GR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Ω</m:t>
                            </m:r>
                          </m:sub>
                          <m:sup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3F0D75D-A74C-DAE3-0D07-1D0D86B243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727" y="4555298"/>
                <a:ext cx="6099586" cy="1786899"/>
              </a:xfrm>
              <a:prstGeom prst="rect">
                <a:avLst/>
              </a:prstGeom>
              <a:blipFill>
                <a:blip r:embed="rId4"/>
                <a:stretch>
                  <a:fillRect l="-832" t="-1408" b="-35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A8729DEF-7053-CE69-5C7B-6DA909935D4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65541"/>
          <a:stretch/>
        </p:blipFill>
        <p:spPr>
          <a:xfrm>
            <a:off x="4715572" y="2196858"/>
            <a:ext cx="3936426" cy="1603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4025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438EB-900B-D477-2A20-F5ACE2218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A75E3DC-FF9A-C087-3EED-86A4667CEF0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87277"/>
                <a:ext cx="10515600" cy="5005597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en-US" dirty="0"/>
                  <a:t>Consider standard building block of NN in terms of </a:t>
                </a:r>
                <a:r>
                  <a:rPr lang="en-US" i="1" dirty="0" err="1"/>
                  <a:t>preactivations</a:t>
                </a:r>
                <a:r>
                  <a:rPr lang="en-US" dirty="0"/>
                  <a:t>: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Set all the biases to 0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Weights normally distributed </a:t>
                </a:r>
              </a:p>
              <a:p>
                <a:pPr lvl="1"/>
                <a:r>
                  <a:rPr lang="en-US" sz="2600" dirty="0"/>
                  <a:t>mean 0 </a:t>
                </a:r>
              </a:p>
              <a:p>
                <a:pPr lvl="1"/>
                <a:r>
                  <a:rPr lang="en-US" sz="2600" dirty="0"/>
                  <a:t>variance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Sup>
                          <m:sSubSupPr>
                            <m:ctrlPr>
                              <a:rPr lang="en-US" sz="26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CA" sz="26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l-GR" sz="2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Ω</m:t>
                            </m:r>
                          </m:sub>
                          <m:sup>
                            <m:r>
                              <a:rPr lang="en-CA" sz="2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  <m:sub>
                        <m:r>
                          <a:rPr lang="en-CA" sz="2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What will happen as we move through the network if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CA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Ω</m:t>
                        </m:r>
                      </m:sub>
                      <m:sup>
                        <m:r>
                          <a:rPr lang="en-CA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CA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very small?</a:t>
                </a:r>
              </a:p>
              <a:p>
                <a:r>
                  <a:rPr lang="en-US" dirty="0"/>
                  <a:t>What will happen as we move through the network if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CA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Ω</m:t>
                        </m:r>
                      </m:sub>
                      <m:sup>
                        <m:r>
                          <a:rPr lang="en-CA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CA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very large?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A75E3DC-FF9A-C087-3EED-86A4667CEF0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87277"/>
                <a:ext cx="10515600" cy="5005597"/>
              </a:xfrm>
              <a:blipFill>
                <a:blip r:embed="rId2"/>
                <a:stretch>
                  <a:fillRect l="-844" t="-27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51630815-8102-A664-1702-44B2B6C83B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7500" y="3545575"/>
            <a:ext cx="1397000" cy="444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CE9C19C-7183-C9F1-E67F-14F9632A47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0761" y="2003692"/>
            <a:ext cx="3438334" cy="980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71061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38FB28F-AA98-03D7-8EB2-115F42EFFB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" b="-1390"/>
          <a:stretch/>
        </p:blipFill>
        <p:spPr>
          <a:xfrm>
            <a:off x="4421168" y="-1"/>
            <a:ext cx="5860346" cy="201167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244027A-DD34-CA6F-2543-88120236505E}"/>
              </a:ext>
            </a:extLst>
          </p:cNvPr>
          <p:cNvSpPr/>
          <p:nvPr/>
        </p:nvSpPr>
        <p:spPr>
          <a:xfrm>
            <a:off x="2619485" y="0"/>
            <a:ext cx="7783158" cy="201168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7052F8-AEBF-862A-9FBD-E38A6DAE5647}"/>
              </a:ext>
            </a:extLst>
          </p:cNvPr>
          <p:cNvSpPr txBox="1"/>
          <p:nvPr/>
        </p:nvSpPr>
        <p:spPr>
          <a:xfrm>
            <a:off x="3371520" y="0"/>
            <a:ext cx="1344052" cy="1891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/>
              <a:t>Rule 1: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Rule 2: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Rule 3: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Rule 4: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087309E-BF7D-2FF3-C5F8-7887E9BEFD65}"/>
              </a:ext>
            </a:extLst>
          </p:cNvPr>
          <p:cNvCxnSpPr/>
          <p:nvPr/>
        </p:nvCxnSpPr>
        <p:spPr>
          <a:xfrm flipH="1">
            <a:off x="2584195" y="4806611"/>
            <a:ext cx="1463040" cy="0"/>
          </a:xfrm>
          <a:prstGeom prst="straightConnector1">
            <a:avLst/>
          </a:prstGeom>
          <a:ln w="38100">
            <a:solidFill>
              <a:srgbClr val="CB836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6CD4C18-29EE-BF2D-698F-26F4E7429B4B}"/>
                  </a:ext>
                </a:extLst>
              </p:cNvPr>
              <p:cNvSpPr txBox="1"/>
              <p:nvPr/>
            </p:nvSpPr>
            <p:spPr>
              <a:xfrm>
                <a:off x="321727" y="4555298"/>
                <a:ext cx="6099586" cy="17868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Set all the biases to 0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Weights normally distributed </a:t>
                </a:r>
              </a:p>
              <a:p>
                <a:pPr lvl="1"/>
                <a:r>
                  <a:rPr lang="en-US" dirty="0"/>
                  <a:t>mean 0 </a:t>
                </a:r>
              </a:p>
              <a:p>
                <a:pPr lvl="1"/>
                <a:r>
                  <a:rPr lang="en-US" dirty="0"/>
                  <a:t>variance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Sup>
                          <m:sSub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l-GR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Ω</m:t>
                            </m:r>
                          </m:sub>
                          <m:sup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6CD4C18-29EE-BF2D-698F-26F4E7429B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727" y="4555298"/>
                <a:ext cx="6099586" cy="1786899"/>
              </a:xfrm>
              <a:prstGeom prst="rect">
                <a:avLst/>
              </a:prstGeom>
              <a:blipFill>
                <a:blip r:embed="rId4"/>
                <a:stretch>
                  <a:fillRect l="-832" t="-1408" b="-35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B502CF54-18FA-F168-9F9B-8FD8703BC0F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39506"/>
          <a:stretch/>
        </p:blipFill>
        <p:spPr>
          <a:xfrm>
            <a:off x="4715572" y="2196858"/>
            <a:ext cx="3936426" cy="2815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19575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38FB28F-AA98-03D7-8EB2-115F42EFFB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" b="-1390"/>
          <a:stretch/>
        </p:blipFill>
        <p:spPr>
          <a:xfrm>
            <a:off x="4421168" y="-1"/>
            <a:ext cx="5860346" cy="201167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244027A-DD34-CA6F-2543-88120236505E}"/>
              </a:ext>
            </a:extLst>
          </p:cNvPr>
          <p:cNvSpPr/>
          <p:nvPr/>
        </p:nvSpPr>
        <p:spPr>
          <a:xfrm>
            <a:off x="2619485" y="0"/>
            <a:ext cx="7783158" cy="201168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7052F8-AEBF-862A-9FBD-E38A6DAE5647}"/>
              </a:ext>
            </a:extLst>
          </p:cNvPr>
          <p:cNvSpPr txBox="1"/>
          <p:nvPr/>
        </p:nvSpPr>
        <p:spPr>
          <a:xfrm>
            <a:off x="3371520" y="0"/>
            <a:ext cx="1344052" cy="1891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/>
              <a:t>Rule 1: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Rule 2: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Rule 3: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Rule 4: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58DF875-02BE-AED2-EB06-F29023CBA0BC}"/>
              </a:ext>
            </a:extLst>
          </p:cNvPr>
          <p:cNvCxnSpPr/>
          <p:nvPr/>
        </p:nvCxnSpPr>
        <p:spPr>
          <a:xfrm flipH="1">
            <a:off x="10551235" y="1772955"/>
            <a:ext cx="1463040" cy="0"/>
          </a:xfrm>
          <a:prstGeom prst="straightConnector1">
            <a:avLst/>
          </a:prstGeom>
          <a:ln w="38100">
            <a:solidFill>
              <a:srgbClr val="CB836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316BF5C-1E00-C464-8618-A3578A99CC99}"/>
                  </a:ext>
                </a:extLst>
              </p:cNvPr>
              <p:cNvSpPr txBox="1"/>
              <p:nvPr/>
            </p:nvSpPr>
            <p:spPr>
              <a:xfrm>
                <a:off x="321727" y="4555298"/>
                <a:ext cx="6099586" cy="17868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Set all the biases to 0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Weights normally distributed </a:t>
                </a:r>
              </a:p>
              <a:p>
                <a:pPr lvl="1"/>
                <a:r>
                  <a:rPr lang="en-US" dirty="0"/>
                  <a:t>mean 0 </a:t>
                </a:r>
              </a:p>
              <a:p>
                <a:pPr lvl="1"/>
                <a:r>
                  <a:rPr lang="en-US" dirty="0"/>
                  <a:t>variance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Sup>
                          <m:sSub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l-GR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Ω</m:t>
                            </m:r>
                          </m:sub>
                          <m:sup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316BF5C-1E00-C464-8618-A3578A99CC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727" y="4555298"/>
                <a:ext cx="6099586" cy="1786899"/>
              </a:xfrm>
              <a:prstGeom prst="rect">
                <a:avLst/>
              </a:prstGeom>
              <a:blipFill>
                <a:blip r:embed="rId4"/>
                <a:stretch>
                  <a:fillRect l="-832" t="-1408" b="-35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A1D5FE9D-ED61-D8C4-58F9-80C68195CCA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9388"/>
          <a:stretch/>
        </p:blipFill>
        <p:spPr>
          <a:xfrm>
            <a:off x="4715572" y="2196857"/>
            <a:ext cx="3936426" cy="3752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67639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38FB28F-AA98-03D7-8EB2-115F42EFFB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" b="-1390"/>
          <a:stretch/>
        </p:blipFill>
        <p:spPr>
          <a:xfrm>
            <a:off x="4421168" y="-1"/>
            <a:ext cx="5860346" cy="201167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244027A-DD34-CA6F-2543-88120236505E}"/>
              </a:ext>
            </a:extLst>
          </p:cNvPr>
          <p:cNvSpPr/>
          <p:nvPr/>
        </p:nvSpPr>
        <p:spPr>
          <a:xfrm>
            <a:off x="2619485" y="0"/>
            <a:ext cx="7783158" cy="201168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7052F8-AEBF-862A-9FBD-E38A6DAE5647}"/>
              </a:ext>
            </a:extLst>
          </p:cNvPr>
          <p:cNvSpPr txBox="1"/>
          <p:nvPr/>
        </p:nvSpPr>
        <p:spPr>
          <a:xfrm>
            <a:off x="3371520" y="0"/>
            <a:ext cx="1344052" cy="1891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/>
              <a:t>Rule 1: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Rule 2: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Rule 3: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Rule 4: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3F0D75D-A74C-DAE3-0D07-1D0D86B243DE}"/>
                  </a:ext>
                </a:extLst>
              </p:cNvPr>
              <p:cNvSpPr txBox="1"/>
              <p:nvPr/>
            </p:nvSpPr>
            <p:spPr>
              <a:xfrm>
                <a:off x="321727" y="4555298"/>
                <a:ext cx="6099586" cy="17868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Set all the biases to 0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Weights normally distributed </a:t>
                </a:r>
              </a:p>
              <a:p>
                <a:pPr lvl="1"/>
                <a:r>
                  <a:rPr lang="en-US" dirty="0"/>
                  <a:t>mean 0 </a:t>
                </a:r>
              </a:p>
              <a:p>
                <a:pPr lvl="1"/>
                <a:r>
                  <a:rPr lang="en-US" dirty="0"/>
                  <a:t>variance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Sup>
                          <m:sSub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l-GR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Ω</m:t>
                            </m:r>
                          </m:sub>
                          <m:sup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3F0D75D-A74C-DAE3-0D07-1D0D86B243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727" y="4555298"/>
                <a:ext cx="6099586" cy="1786899"/>
              </a:xfrm>
              <a:prstGeom prst="rect">
                <a:avLst/>
              </a:prstGeom>
              <a:blipFill>
                <a:blip r:embed="rId4"/>
                <a:stretch>
                  <a:fillRect l="-832" t="-1408" b="-35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A8729DEF-7053-CE69-5C7B-6DA909935D4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-138"/>
          <a:stretch/>
        </p:blipFill>
        <p:spPr>
          <a:xfrm>
            <a:off x="4715572" y="2196857"/>
            <a:ext cx="3936426" cy="4661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96214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7E829-B791-C3C0-A4E7-C1FF94645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EE75E3-98B3-3A9E-C392-3DC06AD9D6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Need for initialization</a:t>
            </a:r>
          </a:p>
          <a:p>
            <a:r>
              <a:rPr lang="en-US" sz="2400" dirty="0"/>
              <a:t>He initialization</a:t>
            </a:r>
          </a:p>
          <a:p>
            <a:r>
              <a:rPr lang="en-US" sz="2400" dirty="0"/>
              <a:t>Interlude: Expectations</a:t>
            </a:r>
          </a:p>
          <a:p>
            <a:r>
              <a:rPr lang="en-US" sz="2400" dirty="0"/>
              <a:t>Show that </a:t>
            </a:r>
          </a:p>
          <a:p>
            <a:r>
              <a:rPr lang="en-US" sz="2400" dirty="0"/>
              <a:t>Write variance of pre-activations </a:t>
            </a:r>
            <a:r>
              <a:rPr lang="en-US" sz="2400" i="1" dirty="0"/>
              <a:t>f’</a:t>
            </a:r>
            <a:r>
              <a:rPr lang="en-US" sz="2400" dirty="0"/>
              <a:t> in terms of activations </a:t>
            </a:r>
            <a:r>
              <a:rPr lang="en-US" sz="2400" i="1" dirty="0"/>
              <a:t>h </a:t>
            </a:r>
            <a:r>
              <a:rPr lang="en-US" sz="2400" dirty="0"/>
              <a:t>in previous layer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>
                <a:solidFill>
                  <a:srgbClr val="CB8362"/>
                </a:solidFill>
              </a:rPr>
              <a:t>Write variance of pre-activations f’ in terms of pre-activations f in previous layer </a:t>
            </a:r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55A309-A092-B826-C607-F5BA0686AB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3120" y="3237706"/>
            <a:ext cx="1373389" cy="38258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271E02A-0380-56F0-74E3-7F51BF6E9E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5201"/>
          <a:stretch/>
        </p:blipFill>
        <p:spPr>
          <a:xfrm>
            <a:off x="4481263" y="4037685"/>
            <a:ext cx="5221642" cy="9405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6C988B6-4328-5350-D68E-99A08E31E6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5952" y="5515983"/>
            <a:ext cx="2153658" cy="795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26466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DC4571A-7381-ED1A-6F67-E302B83858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1678" y="337404"/>
            <a:ext cx="5221642" cy="6355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9857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A467E0-62FD-10EF-8715-6968E2722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Aim: keep variance same between two layers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DBC8DBD-7EBA-E45B-C400-3C094AB87F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6010" y="2007902"/>
            <a:ext cx="2921000" cy="10795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5F29902-AC59-5CF3-700D-A5B0C0F184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9112" y="4800579"/>
            <a:ext cx="1429031" cy="79945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04E2FAD-EED5-865F-8ADB-EF4CDAB3E4A9}"/>
              </a:ext>
            </a:extLst>
          </p:cNvPr>
          <p:cNvSpPr txBox="1"/>
          <p:nvPr/>
        </p:nvSpPr>
        <p:spPr>
          <a:xfrm>
            <a:off x="936434" y="3690651"/>
            <a:ext cx="3833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Should choose: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BA1D6C6-AF75-2880-D5A9-6878517A095A}"/>
              </a:ext>
            </a:extLst>
          </p:cNvPr>
          <p:cNvSpPr txBox="1"/>
          <p:nvPr/>
        </p:nvSpPr>
        <p:spPr>
          <a:xfrm>
            <a:off x="936434" y="5875280"/>
            <a:ext cx="3833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is called </a:t>
            </a:r>
            <a:r>
              <a:rPr lang="en-US" dirty="0">
                <a:solidFill>
                  <a:srgbClr val="CB8362"/>
                </a:solidFill>
              </a:rPr>
              <a:t>He initialization.</a:t>
            </a:r>
          </a:p>
        </p:txBody>
      </p:sp>
    </p:spTree>
    <p:extLst>
      <p:ext uri="{BB962C8B-B14F-4D97-AF65-F5344CB8AC3E}">
        <p14:creationId xmlns:p14="http://schemas.microsoft.com/office/powerpoint/2010/main" val="283853856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qr code with a white background&#10;&#10;Description automatically generated">
            <a:extLst>
              <a:ext uri="{FF2B5EF4-FFF2-40B4-BE49-F238E27FC236}">
                <a16:creationId xmlns:a16="http://schemas.microsoft.com/office/drawing/2014/main" id="{3AA6773A-5A24-78A0-3BEE-5F05F922B7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7628" y="1275047"/>
            <a:ext cx="3282295" cy="328229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BF0C17-2898-F059-1D26-6C4F2CC95FB9}"/>
              </a:ext>
            </a:extLst>
          </p:cNvPr>
          <p:cNvSpPr txBox="1"/>
          <p:nvPr/>
        </p:nvSpPr>
        <p:spPr>
          <a:xfrm>
            <a:off x="3703011" y="4700478"/>
            <a:ext cx="4391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Feedback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ACB30C9-DA78-C6BF-A517-7839229CD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0580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7248F-2C09-35FA-BF4F-BC22E796B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Backprop summary</a:t>
            </a:r>
          </a:p>
        </p:txBody>
      </p:sp>
      <p:pic>
        <p:nvPicPr>
          <p:cNvPr id="4" name="Picture 3" descr="Text, letter&#10;&#10;Description automatically generated">
            <a:extLst>
              <a:ext uri="{FF2B5EF4-FFF2-40B4-BE49-F238E27FC236}">
                <a16:creationId xmlns:a16="http://schemas.microsoft.com/office/drawing/2014/main" id="{044C073A-146D-862B-5FDA-519F3EF3BF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3740" y="1510535"/>
            <a:ext cx="8544520" cy="3609081"/>
          </a:xfrm>
          <a:prstGeom prst="rect">
            <a:avLst/>
          </a:prstGeom>
        </p:spPr>
      </p:pic>
      <p:pic>
        <p:nvPicPr>
          <p:cNvPr id="7" name="Picture 6" descr="Text, whiteboard&#10;&#10;Description automatically generated">
            <a:extLst>
              <a:ext uri="{FF2B5EF4-FFF2-40B4-BE49-F238E27FC236}">
                <a16:creationId xmlns:a16="http://schemas.microsoft.com/office/drawing/2014/main" id="{8F094180-69ED-B221-AC13-90EE673D40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3326" y="5213131"/>
            <a:ext cx="1985347" cy="1471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465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7E829-B791-C3C0-A4E7-C1FF94645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EE75E3-98B3-3A9E-C392-3DC06AD9D6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Need for initialization</a:t>
            </a:r>
          </a:p>
          <a:p>
            <a:r>
              <a:rPr lang="en-US" sz="2400" dirty="0">
                <a:solidFill>
                  <a:srgbClr val="CB8362"/>
                </a:solidFill>
              </a:rPr>
              <a:t>He initialization</a:t>
            </a:r>
          </a:p>
          <a:p>
            <a:r>
              <a:rPr lang="en-US" sz="2400" dirty="0"/>
              <a:t>Interlude: Expectations</a:t>
            </a:r>
          </a:p>
          <a:p>
            <a:r>
              <a:rPr lang="en-US" sz="2400" dirty="0"/>
              <a:t>Show that </a:t>
            </a:r>
          </a:p>
          <a:p>
            <a:r>
              <a:rPr lang="en-US" sz="2400" dirty="0"/>
              <a:t>Write </a:t>
            </a:r>
            <a:r>
              <a:rPr lang="en-US" sz="2400" dirty="0" err="1"/>
              <a:t>ariance</a:t>
            </a:r>
            <a:r>
              <a:rPr lang="en-US" sz="2400" dirty="0"/>
              <a:t> of pre-activations </a:t>
            </a:r>
            <a:r>
              <a:rPr lang="en-US" sz="2400" i="1" dirty="0"/>
              <a:t>f’</a:t>
            </a:r>
            <a:r>
              <a:rPr lang="en-US" sz="2400" dirty="0"/>
              <a:t> in terms of activations </a:t>
            </a:r>
            <a:r>
              <a:rPr lang="en-US" sz="2400" i="1" dirty="0"/>
              <a:t>h </a:t>
            </a:r>
            <a:r>
              <a:rPr lang="en-US" sz="2400" dirty="0"/>
              <a:t>in previous layer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Write variance of pre-activations f’ in terms of pre-activations f in previous layer </a:t>
            </a:r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55A309-A092-B826-C607-F5BA0686AB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3120" y="3237706"/>
            <a:ext cx="1373389" cy="38258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271E02A-0380-56F0-74E3-7F51BF6E9E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5201"/>
          <a:stretch/>
        </p:blipFill>
        <p:spPr>
          <a:xfrm>
            <a:off x="4481263" y="4037685"/>
            <a:ext cx="5221642" cy="9405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6C988B6-4328-5350-D68E-99A08E31E6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5952" y="5515983"/>
            <a:ext cx="2153658" cy="795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4892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FBA7332-8AEA-1D12-95F2-AE8469AF27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9787" y="451944"/>
            <a:ext cx="8871376" cy="4183785"/>
          </a:xfrm>
        </p:spPr>
      </p:pic>
      <p:pic>
        <p:nvPicPr>
          <p:cNvPr id="7" name="Picture 6" descr="A close-up of a document&#10;&#10;Description automatically generated with medium confidence">
            <a:extLst>
              <a:ext uri="{FF2B5EF4-FFF2-40B4-BE49-F238E27FC236}">
                <a16:creationId xmlns:a16="http://schemas.microsoft.com/office/drawing/2014/main" id="{7DB63C7C-4793-77A6-B6D8-83C4FF17B4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7438"/>
          <a:stretch/>
        </p:blipFill>
        <p:spPr>
          <a:xfrm>
            <a:off x="1685142" y="4964750"/>
            <a:ext cx="7427327" cy="144130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D98C40D-393E-653A-C3E1-CCB5968DAB23}"/>
              </a:ext>
            </a:extLst>
          </p:cNvPr>
          <p:cNvSpPr txBox="1"/>
          <p:nvPr/>
        </p:nvSpPr>
        <p:spPr>
          <a:xfrm>
            <a:off x="10047890" y="1692166"/>
            <a:ext cx="2022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Exploding gradients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9B99F4-A0B9-973E-E4C4-2DBE06AEB472}"/>
              </a:ext>
            </a:extLst>
          </p:cNvPr>
          <p:cNvSpPr txBox="1"/>
          <p:nvPr/>
        </p:nvSpPr>
        <p:spPr>
          <a:xfrm>
            <a:off x="10047890" y="2561069"/>
            <a:ext cx="2008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Vanishing gradients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F905CFE-F31B-958C-5908-98F0DEC00E01}"/>
              </a:ext>
            </a:extLst>
          </p:cNvPr>
          <p:cNvCxnSpPr>
            <a:stCxn id="8" idx="1"/>
          </p:cNvCxnSpPr>
          <p:nvPr/>
        </p:nvCxnSpPr>
        <p:spPr>
          <a:xfrm flipH="1">
            <a:off x="9627476" y="1876832"/>
            <a:ext cx="4204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D5D1EBA-388F-1BA2-1C88-274E94942375}"/>
              </a:ext>
            </a:extLst>
          </p:cNvPr>
          <p:cNvCxnSpPr/>
          <p:nvPr/>
        </p:nvCxnSpPr>
        <p:spPr>
          <a:xfrm flipH="1">
            <a:off x="9632731" y="2775465"/>
            <a:ext cx="4204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64138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EBA26-156B-F5F7-685A-7DC6D5633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 initialization (assumes </a:t>
            </a:r>
            <a:r>
              <a:rPr lang="en-US" dirty="0" err="1"/>
              <a:t>ReLU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65D6B2-C30A-0EDA-B74B-BA215F22B0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Forward pass:  want the variance of hidden unit activations in layer k+1 to be the same as variance of activations in layer k: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Backward pass:  want the variance of gradients at layer k to be the same as variance of gradient in layer k+1: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D8CB8E-80BC-1188-C98B-A03F3675EF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7440" y="2857938"/>
            <a:ext cx="1423057" cy="796116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8BD0195-343D-E3D5-763D-ADF3E4324DE4}"/>
              </a:ext>
            </a:extLst>
          </p:cNvPr>
          <p:cNvCxnSpPr/>
          <p:nvPr/>
        </p:nvCxnSpPr>
        <p:spPr>
          <a:xfrm flipH="1">
            <a:off x="6905297" y="3429000"/>
            <a:ext cx="9459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F7DCD17-6826-946F-F92D-518D2F98C74D}"/>
              </a:ext>
            </a:extLst>
          </p:cNvPr>
          <p:cNvSpPr txBox="1"/>
          <p:nvPr/>
        </p:nvSpPr>
        <p:spPr>
          <a:xfrm>
            <a:off x="7998372" y="3258624"/>
            <a:ext cx="2623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Number of units at layer k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9BD7DF5-8926-FE34-797C-C1385BE98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7440" y="5380847"/>
            <a:ext cx="1522572" cy="796116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3A705D8-D6D4-8387-319A-861332769719}"/>
              </a:ext>
            </a:extLst>
          </p:cNvPr>
          <p:cNvCxnSpPr/>
          <p:nvPr/>
        </p:nvCxnSpPr>
        <p:spPr>
          <a:xfrm flipH="1">
            <a:off x="6905297" y="5725509"/>
            <a:ext cx="9459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799A735-6D05-72AF-3B83-29A57348FEE4}"/>
              </a:ext>
            </a:extLst>
          </p:cNvPr>
          <p:cNvSpPr txBox="1"/>
          <p:nvPr/>
        </p:nvSpPr>
        <p:spPr>
          <a:xfrm>
            <a:off x="7998372" y="5555133"/>
            <a:ext cx="2855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Number of units at layer k+1</a:t>
            </a:r>
          </a:p>
        </p:txBody>
      </p:sp>
    </p:spTree>
    <p:extLst>
      <p:ext uri="{BB962C8B-B14F-4D97-AF65-F5344CB8AC3E}">
        <p14:creationId xmlns:p14="http://schemas.microsoft.com/office/powerpoint/2010/main" val="3545680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FBA7332-8AEA-1D12-95F2-AE8469AF27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9787" y="451944"/>
            <a:ext cx="8871376" cy="4183785"/>
          </a:xfrm>
        </p:spPr>
      </p:pic>
      <p:pic>
        <p:nvPicPr>
          <p:cNvPr id="7" name="Picture 6" descr="A close-up of a document&#10;&#10;Description automatically generated with medium confidence">
            <a:extLst>
              <a:ext uri="{FF2B5EF4-FFF2-40B4-BE49-F238E27FC236}">
                <a16:creationId xmlns:a16="http://schemas.microsoft.com/office/drawing/2014/main" id="{7DB63C7C-4793-77A6-B6D8-83C4FF17B4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7438"/>
          <a:stretch/>
        </p:blipFill>
        <p:spPr>
          <a:xfrm>
            <a:off x="1685142" y="4964750"/>
            <a:ext cx="7427327" cy="144130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D98C40D-393E-653A-C3E1-CCB5968DAB23}"/>
              </a:ext>
            </a:extLst>
          </p:cNvPr>
          <p:cNvSpPr txBox="1"/>
          <p:nvPr/>
        </p:nvSpPr>
        <p:spPr>
          <a:xfrm>
            <a:off x="10047890" y="1692166"/>
            <a:ext cx="2022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Exploding gradients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9B99F4-A0B9-973E-E4C4-2DBE06AEB472}"/>
              </a:ext>
            </a:extLst>
          </p:cNvPr>
          <p:cNvSpPr txBox="1"/>
          <p:nvPr/>
        </p:nvSpPr>
        <p:spPr>
          <a:xfrm>
            <a:off x="10047890" y="2561069"/>
            <a:ext cx="2008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Vanishing gradients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F905CFE-F31B-958C-5908-98F0DEC00E01}"/>
              </a:ext>
            </a:extLst>
          </p:cNvPr>
          <p:cNvCxnSpPr>
            <a:stCxn id="8" idx="1"/>
          </p:cNvCxnSpPr>
          <p:nvPr/>
        </p:nvCxnSpPr>
        <p:spPr>
          <a:xfrm flipH="1">
            <a:off x="9627476" y="1876832"/>
            <a:ext cx="4204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D5D1EBA-388F-1BA2-1C88-274E94942375}"/>
              </a:ext>
            </a:extLst>
          </p:cNvPr>
          <p:cNvCxnSpPr/>
          <p:nvPr/>
        </p:nvCxnSpPr>
        <p:spPr>
          <a:xfrm flipH="1">
            <a:off x="9632731" y="2775465"/>
            <a:ext cx="4204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19F75DE1-944D-F21C-449A-BD47A05A69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35043" y="4491171"/>
            <a:ext cx="2835708" cy="618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1034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13480</TotalTime>
  <Words>1121</Words>
  <Application>Microsoft Macintosh PowerPoint</Application>
  <PresentationFormat>Widescreen</PresentationFormat>
  <Paragraphs>226</Paragraphs>
  <Slides>46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3" baseType="lpstr">
      <vt:lpstr>-apple-system</vt:lpstr>
      <vt:lpstr>Arial</vt:lpstr>
      <vt:lpstr>Calibri</vt:lpstr>
      <vt:lpstr>Calibri Light</vt:lpstr>
      <vt:lpstr>Cambria Math</vt:lpstr>
      <vt:lpstr>Monaco</vt:lpstr>
      <vt:lpstr>Office Theme</vt:lpstr>
      <vt:lpstr>CM20315 - Machine Learning </vt:lpstr>
      <vt:lpstr>Initialization</vt:lpstr>
      <vt:lpstr>Initialization</vt:lpstr>
      <vt:lpstr>Initialization</vt:lpstr>
      <vt:lpstr>Backprop summary</vt:lpstr>
      <vt:lpstr>Initialization</vt:lpstr>
      <vt:lpstr>PowerPoint Presentation</vt:lpstr>
      <vt:lpstr>He initialization (assumes ReLU)</vt:lpstr>
      <vt:lpstr>PowerPoint Presentation</vt:lpstr>
      <vt:lpstr>Initialization</vt:lpstr>
      <vt:lpstr>Expectations</vt:lpstr>
      <vt:lpstr>Expectations</vt:lpstr>
      <vt:lpstr>Rules for manipulating expectation</vt:lpstr>
      <vt:lpstr>Rule 1</vt:lpstr>
      <vt:lpstr>Rules for manipulating expectation</vt:lpstr>
      <vt:lpstr>Rule 2</vt:lpstr>
      <vt:lpstr>Rules for manipulating expectation</vt:lpstr>
      <vt:lpstr>Rule 3</vt:lpstr>
      <vt:lpstr>Rules for manipulating expectation</vt:lpstr>
      <vt:lpstr>Independence</vt:lpstr>
      <vt:lpstr>Independence</vt:lpstr>
      <vt:lpstr>Rule 4</vt:lpstr>
      <vt:lpstr>Now let’s prove:</vt:lpstr>
      <vt:lpstr>Now let’s prove: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Initialization</vt:lpstr>
      <vt:lpstr>Initialization</vt:lpstr>
      <vt:lpstr>Aim: keep variance same between two layers</vt:lpstr>
      <vt:lpstr>PowerPoint Presentation</vt:lpstr>
      <vt:lpstr>PowerPoint Presentation</vt:lpstr>
      <vt:lpstr>PowerPoint Presentation</vt:lpstr>
      <vt:lpstr>Initialization</vt:lpstr>
      <vt:lpstr>Aim: keep variance same between two layers</vt:lpstr>
      <vt:lpstr>PowerPoint Presentation</vt:lpstr>
      <vt:lpstr>PowerPoint Presentation</vt:lpstr>
      <vt:lpstr>PowerPoint Presentation</vt:lpstr>
      <vt:lpstr>PowerPoint Presentation</vt:lpstr>
      <vt:lpstr>Initialization</vt:lpstr>
      <vt:lpstr>PowerPoint Presentation</vt:lpstr>
      <vt:lpstr>Aim: keep variance same between two layers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Simon Prince</dc:creator>
  <cp:lastModifiedBy>Simon Prince</cp:lastModifiedBy>
  <cp:revision>6</cp:revision>
  <dcterms:created xsi:type="dcterms:W3CDTF">2022-10-22T18:37:31Z</dcterms:created>
  <dcterms:modified xsi:type="dcterms:W3CDTF">2023-11-20T11:51:47Z</dcterms:modified>
</cp:coreProperties>
</file>